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3" r:id="rId4"/>
    <p:sldId id="258" r:id="rId5"/>
    <p:sldId id="259" r:id="rId6"/>
    <p:sldId id="260" r:id="rId7"/>
    <p:sldId id="261" r:id="rId8"/>
    <p:sldId id="262" r:id="rId9"/>
    <p:sldId id="263" r:id="rId10"/>
    <p:sldId id="264" r:id="rId11"/>
    <p:sldId id="265" r:id="rId12"/>
    <p:sldId id="266" r:id="rId13"/>
    <p:sldId id="268" r:id="rId14"/>
    <p:sldId id="267" r:id="rId15"/>
    <p:sldId id="272" r:id="rId16"/>
    <p:sldId id="269" r:id="rId17"/>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677E044-2D6B-44FC-9F9B-7CD88B09AD60}" type="slidenum">
              <a:rPr lang="pt-B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5BB7C64B-88CF-4964-B098-A3F2DB28A97C}" type="slidenum">
              <a:rPr lang="pt-B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76F591BF-0FF0-4222-96BD-D753B6F8D7C5}" type="slidenum">
              <a:rPr lang="pt-B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5F06892-6F56-461F-BA95-1747B7AFB4D4}" type="slidenum">
              <a:rPr lang="pt-B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D848A732-BEC8-467D-A289-CD96C09B82F4}" type="slidenum">
              <a:rPr lang="pt-B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7A98DFBA-131B-4399-B0DF-1D8124153699}" type="slidenum">
              <a:rPr lang="pt-B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pt-BR"/>
          </a:p>
        </p:txBody>
      </p:sp>
      <p:sp>
        <p:nvSpPr>
          <p:cNvPr id="8" name="Espaço Reservado para Rodapé 7"/>
          <p:cNvSpPr>
            <a:spLocks noGrp="1"/>
          </p:cNvSpPr>
          <p:nvPr>
            <p:ph type="ftr" sz="quarter" idx="11"/>
          </p:nvPr>
        </p:nvSpPr>
        <p:spPr/>
        <p:txBody>
          <a:bodyPr/>
          <a:lstStyle>
            <a:lvl1pPr>
              <a:defRPr/>
            </a:lvl1pPr>
          </a:lstStyle>
          <a:p>
            <a:endParaRPr lang="pt-BR"/>
          </a:p>
        </p:txBody>
      </p:sp>
      <p:sp>
        <p:nvSpPr>
          <p:cNvPr id="9" name="Espaço Reservado para Número de Slide 8"/>
          <p:cNvSpPr>
            <a:spLocks noGrp="1"/>
          </p:cNvSpPr>
          <p:nvPr>
            <p:ph type="sldNum" sz="quarter" idx="12"/>
          </p:nvPr>
        </p:nvSpPr>
        <p:spPr/>
        <p:txBody>
          <a:bodyPr/>
          <a:lstStyle>
            <a:lvl1pPr>
              <a:defRPr/>
            </a:lvl1pPr>
          </a:lstStyle>
          <a:p>
            <a:fld id="{2762E14E-DF86-4FF5-8C89-C724152660BA}" type="slidenum">
              <a:rPr lang="pt-B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pt-BR"/>
          </a:p>
        </p:txBody>
      </p:sp>
      <p:sp>
        <p:nvSpPr>
          <p:cNvPr id="4" name="Espaço Reservado para Rodapé 3"/>
          <p:cNvSpPr>
            <a:spLocks noGrp="1"/>
          </p:cNvSpPr>
          <p:nvPr>
            <p:ph type="ftr" sz="quarter" idx="11"/>
          </p:nvPr>
        </p:nvSpPr>
        <p:spPr/>
        <p:txBody>
          <a:bodyPr/>
          <a:lstStyle>
            <a:lvl1pPr>
              <a:defRPr/>
            </a:lvl1pPr>
          </a:lstStyle>
          <a:p>
            <a:endParaRPr lang="pt-BR"/>
          </a:p>
        </p:txBody>
      </p:sp>
      <p:sp>
        <p:nvSpPr>
          <p:cNvPr id="5" name="Espaço Reservado para Número de Slide 4"/>
          <p:cNvSpPr>
            <a:spLocks noGrp="1"/>
          </p:cNvSpPr>
          <p:nvPr>
            <p:ph type="sldNum" sz="quarter" idx="12"/>
          </p:nvPr>
        </p:nvSpPr>
        <p:spPr/>
        <p:txBody>
          <a:bodyPr/>
          <a:lstStyle>
            <a:lvl1pPr>
              <a:defRPr/>
            </a:lvl1pPr>
          </a:lstStyle>
          <a:p>
            <a:fld id="{503818F7-BD7E-4C44-BECA-D7049EAA537D}" type="slidenum">
              <a:rPr lang="pt-B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pt-BR"/>
          </a:p>
        </p:txBody>
      </p:sp>
      <p:sp>
        <p:nvSpPr>
          <p:cNvPr id="3" name="Espaço Reservado para Rodapé 2"/>
          <p:cNvSpPr>
            <a:spLocks noGrp="1"/>
          </p:cNvSpPr>
          <p:nvPr>
            <p:ph type="ftr" sz="quarter" idx="11"/>
          </p:nvPr>
        </p:nvSpPr>
        <p:spPr/>
        <p:txBody>
          <a:bodyPr/>
          <a:lstStyle>
            <a:lvl1pPr>
              <a:defRPr/>
            </a:lvl1pPr>
          </a:lstStyle>
          <a:p>
            <a:endParaRPr lang="pt-BR"/>
          </a:p>
        </p:txBody>
      </p:sp>
      <p:sp>
        <p:nvSpPr>
          <p:cNvPr id="4" name="Espaço Reservado para Número de Slide 3"/>
          <p:cNvSpPr>
            <a:spLocks noGrp="1"/>
          </p:cNvSpPr>
          <p:nvPr>
            <p:ph type="sldNum" sz="quarter" idx="12"/>
          </p:nvPr>
        </p:nvSpPr>
        <p:spPr/>
        <p:txBody>
          <a:bodyPr/>
          <a:lstStyle>
            <a:lvl1pPr>
              <a:defRPr/>
            </a:lvl1pPr>
          </a:lstStyle>
          <a:p>
            <a:fld id="{34D0F361-84C7-4769-A3E0-9DB9CCC3C066}" type="slidenum">
              <a:rPr lang="pt-B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6CC75861-4608-4045-805F-7593477E81E7}" type="slidenum">
              <a:rPr lang="pt-B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2DE21633-B791-408D-B4E1-3656351A6F85}" type="slidenum">
              <a:rPr lang="pt-B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pt-B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pt-B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7145B37-4178-49CF-A84B-20E50D585B6C}" type="slidenum">
              <a:rPr lang="pt-B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hyperlink" Target="1957065972');%20this.style.cursor='hand';%20this.style.textDecoration='underline';%20this.style.borderBottom='solid" TargetMode="External"/><Relationship Id="rId4" Type="http://schemas.openxmlformats.org/officeDocument/2006/relationships/hyperlink" Target="http://www.brasilescola.com/quimica/centrifugacao-sifonagem-destilacao.htm"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solidFill>
                  <a:schemeClr val="accent2"/>
                </a:solidFill>
              </a:rPr>
              <a:t>SEPARAÇÃO DE MISTURAS</a:t>
            </a:r>
            <a:endParaRPr lang="pt-BR">
              <a:solidFill>
                <a:schemeClr val="accent2"/>
              </a:solidFill>
            </a:endParaRPr>
          </a:p>
        </p:txBody>
      </p:sp>
      <p:sp>
        <p:nvSpPr>
          <p:cNvPr id="2051" name="Rectangle 3"/>
          <p:cNvSpPr>
            <a:spLocks noGrp="1" noChangeArrowheads="1"/>
          </p:cNvSpPr>
          <p:nvPr>
            <p:ph type="subTitle" idx="1"/>
          </p:nvPr>
        </p:nvSpPr>
        <p:spPr/>
        <p:txBody>
          <a:bodyPr/>
          <a:lstStyle/>
          <a:p>
            <a:r>
              <a:rPr lang="en-US" dirty="0" smtClean="0"/>
              <a:t>QUÍMICA</a:t>
            </a:r>
            <a:endParaRPr lang="en-US" dirty="0"/>
          </a:p>
          <a:p>
            <a:r>
              <a:rPr lang="en-US" dirty="0"/>
              <a:t>PROF. </a:t>
            </a:r>
            <a:r>
              <a:rPr lang="en-US" dirty="0" smtClean="0"/>
              <a:t>CARLOS</a:t>
            </a:r>
            <a:endParaRPr lang="pt-B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4000"/>
              <a:t>MISTURAS HETEROGÊNEAS</a:t>
            </a:r>
            <a:br>
              <a:rPr lang="en-US" sz="4000"/>
            </a:br>
            <a:r>
              <a:rPr lang="en-US" sz="4000"/>
              <a:t>líquido-gás</a:t>
            </a:r>
            <a:endParaRPr lang="pt-BR" sz="4000"/>
          </a:p>
        </p:txBody>
      </p:sp>
      <p:sp>
        <p:nvSpPr>
          <p:cNvPr id="12291" name="Rectangle 3"/>
          <p:cNvSpPr>
            <a:spLocks noGrp="1" noChangeArrowheads="1"/>
          </p:cNvSpPr>
          <p:nvPr>
            <p:ph type="body" idx="1"/>
          </p:nvPr>
        </p:nvSpPr>
        <p:spPr/>
        <p:txBody>
          <a:bodyPr/>
          <a:lstStyle/>
          <a:p>
            <a:r>
              <a:rPr lang="pt-BR" b="1">
                <a:solidFill>
                  <a:schemeClr val="accent2"/>
                </a:solidFill>
              </a:rPr>
              <a:t>Diminuição de pressão </a:t>
            </a:r>
            <a:endParaRPr lang="pt-BR">
              <a:solidFill>
                <a:schemeClr val="accent2"/>
              </a:solidFill>
            </a:endParaRPr>
          </a:p>
          <a:p>
            <a:r>
              <a:rPr lang="pt-BR" b="1">
                <a:solidFill>
                  <a:schemeClr val="accent2"/>
                </a:solidFill>
              </a:rPr>
              <a:t>Agitação </a:t>
            </a:r>
            <a:endParaRPr lang="pt-BR">
              <a:solidFill>
                <a:schemeClr val="accent2"/>
              </a:solidFill>
            </a:endParaRPr>
          </a:p>
          <a:p>
            <a:r>
              <a:rPr lang="pt-BR" b="1">
                <a:solidFill>
                  <a:schemeClr val="accent2"/>
                </a:solidFill>
              </a:rPr>
              <a:t>Aquecimento</a:t>
            </a:r>
            <a:r>
              <a:rPr lang="pt-BR" b="1"/>
              <a:t> </a:t>
            </a:r>
            <a:endParaRPr lang="pt-BR"/>
          </a:p>
          <a:p>
            <a:endParaRPr lang="pt-B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4000"/>
              <a:t>MISTURAS HOMOGÊNEAS</a:t>
            </a:r>
            <a:br>
              <a:rPr lang="en-US" sz="4000"/>
            </a:br>
            <a:r>
              <a:rPr lang="en-US" sz="4000"/>
              <a:t>sólido-líquido</a:t>
            </a:r>
            <a:endParaRPr lang="pt-BR" sz="4000"/>
          </a:p>
        </p:txBody>
      </p:sp>
      <p:sp>
        <p:nvSpPr>
          <p:cNvPr id="13315" name="Rectangle 3"/>
          <p:cNvSpPr>
            <a:spLocks noGrp="1" noChangeArrowheads="1"/>
          </p:cNvSpPr>
          <p:nvPr>
            <p:ph type="body" idx="1"/>
          </p:nvPr>
        </p:nvSpPr>
        <p:spPr/>
        <p:txBody>
          <a:bodyPr/>
          <a:lstStyle/>
          <a:p>
            <a:pPr lvl="1">
              <a:buFontTx/>
              <a:buNone/>
            </a:pPr>
            <a:r>
              <a:rPr lang="pt-BR" sz="1400">
                <a:solidFill>
                  <a:schemeClr val="accent2"/>
                </a:solidFill>
              </a:rPr>
              <a:t>EVAPORAÇÃO: </a:t>
            </a:r>
            <a:r>
              <a:rPr lang="pt-BR" sz="1400"/>
              <a:t>a mistura é deixada em repouso ou é aquecida até que o líquido (componente mais volátil) sofra evaporação. Esse processo apresenta um inconveniente: a perda do componente líquido. </a:t>
            </a:r>
          </a:p>
          <a:p>
            <a:pPr lvl="1">
              <a:buFontTx/>
              <a:buNone/>
            </a:pPr>
            <a:endParaRPr lang="pt-BR" sz="1400"/>
          </a:p>
          <a:p>
            <a:pPr lvl="1">
              <a:buFontTx/>
              <a:buNone/>
            </a:pPr>
            <a:r>
              <a:rPr lang="pt-BR" sz="1400" b="1"/>
              <a:t> </a:t>
            </a:r>
            <a:r>
              <a:rPr lang="pt-BR" sz="1400">
                <a:solidFill>
                  <a:schemeClr val="accent2"/>
                </a:solidFill>
              </a:rPr>
              <a:t>DESTILAÇÃO SIMPLES </a:t>
            </a:r>
            <a:r>
              <a:rPr lang="pt-BR" sz="1400"/>
              <a:t>: a mistura é aquecida em uma aparelhagem apropriada, de tal maneira que o componente líquido inicialmente evapora e, a seguir, sofre condensação, sendo recolhido em outro frasco</a:t>
            </a:r>
            <a:endParaRPr lang="pt-BR"/>
          </a:p>
        </p:txBody>
      </p:sp>
      <p:pic>
        <p:nvPicPr>
          <p:cNvPr id="13321" name="Picture 9" descr="aparato para destilação simples"/>
          <p:cNvPicPr>
            <a:picLocks noChangeAspect="1" noChangeArrowheads="1"/>
          </p:cNvPicPr>
          <p:nvPr/>
        </p:nvPicPr>
        <p:blipFill>
          <a:blip r:embed="rId2" cstate="print"/>
          <a:srcRect/>
          <a:stretch>
            <a:fillRect/>
          </a:stretch>
        </p:blipFill>
        <p:spPr bwMode="auto">
          <a:xfrm>
            <a:off x="2339975" y="3305175"/>
            <a:ext cx="4476750" cy="343693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r>
              <a:rPr lang="en-US"/>
              <a:t>DESTILAÇÃO SIMPLES</a:t>
            </a:r>
            <a:endParaRPr lang="pt-BR"/>
          </a:p>
        </p:txBody>
      </p:sp>
      <p:pic>
        <p:nvPicPr>
          <p:cNvPr id="14342" name="Picture 6" descr="destilacao01"/>
          <p:cNvPicPr>
            <a:picLocks noChangeAspect="1" noChangeArrowheads="1" noCrop="1"/>
          </p:cNvPicPr>
          <p:nvPr/>
        </p:nvPicPr>
        <p:blipFill>
          <a:blip r:embed="rId2" cstate="print"/>
          <a:srcRect/>
          <a:stretch>
            <a:fillRect/>
          </a:stretch>
        </p:blipFill>
        <p:spPr bwMode="auto">
          <a:xfrm>
            <a:off x="2728913" y="1390650"/>
            <a:ext cx="3686175" cy="40767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4000"/>
              <a:t>MISTURAS HOMOGÊNEAS</a:t>
            </a:r>
            <a:br>
              <a:rPr lang="en-US" sz="4000"/>
            </a:br>
            <a:r>
              <a:rPr lang="en-US" sz="4000"/>
              <a:t>líquido-líquido</a:t>
            </a:r>
            <a:endParaRPr lang="pt-BR" sz="4000"/>
          </a:p>
        </p:txBody>
      </p:sp>
      <p:sp>
        <p:nvSpPr>
          <p:cNvPr id="18435" name="Rectangle 3"/>
          <p:cNvSpPr>
            <a:spLocks noGrp="1" noChangeArrowheads="1"/>
          </p:cNvSpPr>
          <p:nvPr>
            <p:ph type="body" idx="1"/>
          </p:nvPr>
        </p:nvSpPr>
        <p:spPr>
          <a:xfrm>
            <a:off x="468313" y="1628775"/>
            <a:ext cx="8229600" cy="4525963"/>
          </a:xfrm>
        </p:spPr>
        <p:txBody>
          <a:bodyPr/>
          <a:lstStyle/>
          <a:p>
            <a:r>
              <a:rPr lang="pt-BR" sz="1400">
                <a:solidFill>
                  <a:schemeClr val="accent2"/>
                </a:solidFill>
              </a:rPr>
              <a:t>DESTILAÇÃO FRACIONADA</a:t>
            </a:r>
            <a:r>
              <a:rPr lang="pt-BR" sz="1400"/>
              <a:t>: consiste no aquecimento da mistura de líquidos miscíveis, cujos pontos de ebulição (PE) não sejam muito próximos. A mistura é aquecida num balão de destilação, onde os líquidos destilam-se na ordem crescente de seus pontos de ebulição e podem ser separados; primeiramente o líquido com menor PE; depois, com PE intermediário e assim sucessivamente até o líquido de maior PE. A aparelhagem usada é a mesma de uma destilação simples, com o acréscimo de uma coluna de fracionamento ou retificação, cuja função é evitar arraste do líquido menos volátil (de maior PE) junto ao mais volátil (de menor PE). </a:t>
            </a:r>
          </a:p>
          <a:p>
            <a:pPr>
              <a:buFontTx/>
              <a:buNone/>
            </a:pPr>
            <a:r>
              <a:rPr lang="pt-BR" sz="1400"/>
              <a:t>As misturas azeotrópicas( como as exemplificadas abaixo)  não podem se separadas por destilação fracionada. </a:t>
            </a:r>
          </a:p>
          <a:p>
            <a:pPr algn="just">
              <a:spcBef>
                <a:spcPct val="0"/>
              </a:spcBef>
              <a:buFontTx/>
              <a:buNone/>
            </a:pPr>
            <a:r>
              <a:rPr lang="pt-BR"/>
              <a:t> </a:t>
            </a:r>
            <a:r>
              <a:rPr lang="pt-BR" sz="1400"/>
              <a:t>MISTURA AZEOTRÓPICA                PONTO DE EBULIÇÃO</a:t>
            </a:r>
          </a:p>
          <a:p>
            <a:pPr algn="just">
              <a:spcBef>
                <a:spcPct val="0"/>
              </a:spcBef>
              <a:buFontTx/>
              <a:buNone/>
            </a:pPr>
            <a:r>
              <a:rPr lang="pt-BR" sz="1400"/>
              <a:t>álcool etílico (95,5%) + água (4,5%)          78,1° C</a:t>
            </a:r>
          </a:p>
          <a:p>
            <a:pPr algn="just">
              <a:spcBef>
                <a:spcPct val="0"/>
              </a:spcBef>
              <a:buFontTx/>
              <a:buNone/>
            </a:pPr>
            <a:r>
              <a:rPr lang="pt-BR" sz="1400"/>
              <a:t>acetona (86,5%) + metanol (13,5%)          56° C</a:t>
            </a:r>
          </a:p>
          <a:p>
            <a:pPr algn="just">
              <a:spcBef>
                <a:spcPct val="0"/>
              </a:spcBef>
              <a:buFontTx/>
              <a:buNone/>
            </a:pPr>
            <a:r>
              <a:rPr lang="pt-BR" sz="1400"/>
              <a:t>álcool etílico (7%) + clorofórmio (93%)      60° C</a:t>
            </a:r>
          </a:p>
          <a:p>
            <a:pPr algn="just">
              <a:spcBef>
                <a:spcPct val="0"/>
              </a:spcBef>
              <a:buFontTx/>
              <a:buNone/>
            </a:pPr>
            <a:r>
              <a:rPr lang="pt-BR" sz="1400"/>
              <a:t>ácido fórmico (77,5%) + água (22,5%)    107,3° C</a:t>
            </a:r>
          </a:p>
          <a:p>
            <a:pPr>
              <a:buFontTx/>
              <a:buNone/>
            </a:pPr>
            <a:endParaRPr lang="pt-BR"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DESTILAÇÃO FRACIONADA</a:t>
            </a:r>
            <a:endParaRPr lang="pt-BR"/>
          </a:p>
        </p:txBody>
      </p:sp>
      <p:pic>
        <p:nvPicPr>
          <p:cNvPr id="16391" name="Picture 7" descr="destilacao02"/>
          <p:cNvPicPr>
            <a:picLocks noChangeAspect="1" noChangeArrowheads="1" noCrop="1"/>
          </p:cNvPicPr>
          <p:nvPr/>
        </p:nvPicPr>
        <p:blipFill>
          <a:blip r:embed="rId2" cstate="print"/>
          <a:srcRect/>
          <a:stretch>
            <a:fillRect/>
          </a:stretch>
        </p:blipFill>
        <p:spPr bwMode="auto">
          <a:xfrm>
            <a:off x="2986088" y="1343025"/>
            <a:ext cx="3171825" cy="417195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4000"/>
              <a:t>DESTILAÇÃO FRACIONADA DO PETRÓLEO</a:t>
            </a:r>
            <a:endParaRPr lang="pt-BR" sz="4000"/>
          </a:p>
        </p:txBody>
      </p:sp>
      <p:pic>
        <p:nvPicPr>
          <p:cNvPr id="24580" name="Picture 4" descr="8010317"/>
          <p:cNvPicPr>
            <a:picLocks noChangeAspect="1" noChangeArrowheads="1"/>
          </p:cNvPicPr>
          <p:nvPr>
            <p:ph type="body" idx="1"/>
          </p:nvPr>
        </p:nvPicPr>
        <p:blipFill>
          <a:blip r:embed="rId2" cstate="print"/>
          <a:srcRect/>
          <a:stretch>
            <a:fillRect/>
          </a:stretch>
        </p:blipFill>
        <p:spPr>
          <a:xfrm>
            <a:off x="2024063" y="1957388"/>
            <a:ext cx="5095875" cy="38100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dissolve">
                                      <p:cBhvr>
                                        <p:cTn id="7" dur="5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4000"/>
              <a:t>MISTURAS HOMOGÊNEAS</a:t>
            </a:r>
            <a:br>
              <a:rPr lang="en-US" sz="4000"/>
            </a:br>
            <a:r>
              <a:rPr lang="en-US" sz="4000"/>
              <a:t>gás-gás</a:t>
            </a:r>
            <a:endParaRPr lang="pt-BR" sz="4000"/>
          </a:p>
        </p:txBody>
      </p:sp>
      <p:sp>
        <p:nvSpPr>
          <p:cNvPr id="19459" name="Rectangle 3"/>
          <p:cNvSpPr>
            <a:spLocks noGrp="1" noChangeArrowheads="1"/>
          </p:cNvSpPr>
          <p:nvPr>
            <p:ph type="body" idx="1"/>
          </p:nvPr>
        </p:nvSpPr>
        <p:spPr/>
        <p:txBody>
          <a:bodyPr/>
          <a:lstStyle/>
          <a:p>
            <a:pPr>
              <a:buFontTx/>
              <a:buNone/>
            </a:pPr>
            <a:r>
              <a:rPr lang="pt-BR" sz="1400">
                <a:solidFill>
                  <a:schemeClr val="accent2"/>
                </a:solidFill>
              </a:rPr>
              <a:t>LIQUEFAÇÃO FRACIONADA SEGUIDA DE DESTILAÇÃO FRACIONADA: </a:t>
            </a:r>
            <a:r>
              <a:rPr lang="pt-BR" sz="1400"/>
              <a:t> mistura de gases passa por um processo de liquefação e, posteriormente, pela destilação fracionada. </a:t>
            </a:r>
          </a:p>
          <a:p>
            <a:pPr>
              <a:buFontTx/>
              <a:buNone/>
            </a:pPr>
            <a:r>
              <a:rPr lang="pt-BR" sz="1600"/>
              <a:t> </a:t>
            </a:r>
            <a:r>
              <a:rPr lang="pt-BR" sz="1400"/>
              <a:t>Obs.: Uma aplicação desse processo consiste na separação dos componentes do ar atmosférico: N</a:t>
            </a:r>
            <a:r>
              <a:rPr lang="pt-BR" sz="1400" baseline="-25000"/>
              <a:t>2</a:t>
            </a:r>
            <a:r>
              <a:rPr lang="pt-BR" sz="1400"/>
              <a:t> e O</a:t>
            </a:r>
            <a:r>
              <a:rPr lang="pt-BR" sz="1400" baseline="-25000"/>
              <a:t>2</a:t>
            </a:r>
            <a:r>
              <a:rPr lang="pt-BR" sz="1400"/>
              <a:t>. Após a liquefação do ar, a mistura líquida é destilada e o primeiro componente a ser obtido é o N</a:t>
            </a:r>
            <a:r>
              <a:rPr lang="pt-BR" sz="1400" baseline="-25000"/>
              <a:t>2</a:t>
            </a:r>
            <a:r>
              <a:rPr lang="pt-BR" sz="1400"/>
              <a:t>, pois apresenta menor PE (-195,8  C); posteriormente, obtém-se o O</a:t>
            </a:r>
            <a:r>
              <a:rPr lang="pt-BR" sz="1400" baseline="-25000"/>
              <a:t>2</a:t>
            </a:r>
            <a:r>
              <a:rPr lang="pt-BR" sz="1400"/>
              <a:t>, que possui maior PE (-183  C). </a:t>
            </a:r>
          </a:p>
          <a:p>
            <a:endParaRPr lang="pt-BR" sz="1400"/>
          </a:p>
          <a:p>
            <a:pPr>
              <a:buFontTx/>
              <a:buNone/>
            </a:pPr>
            <a:endParaRPr lang="pt-BR"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0" y="274638"/>
            <a:ext cx="8229600" cy="1143000"/>
          </a:xfrm>
        </p:spPr>
        <p:txBody>
          <a:bodyPr/>
          <a:lstStyle/>
          <a:p>
            <a:r>
              <a:rPr lang="en-US" sz="4000"/>
              <a:t>MISTURAS HETEROGÊNEAS</a:t>
            </a:r>
            <a:br>
              <a:rPr lang="en-US" sz="4000"/>
            </a:br>
            <a:r>
              <a:rPr lang="en-US" sz="4000"/>
              <a:t>sólido-sólido</a:t>
            </a:r>
            <a:endParaRPr lang="pt-BR" sz="4000"/>
          </a:p>
        </p:txBody>
      </p:sp>
      <p:sp>
        <p:nvSpPr>
          <p:cNvPr id="20483" name="Rectangle 3"/>
          <p:cNvSpPr>
            <a:spLocks noGrp="1" noChangeArrowheads="1"/>
          </p:cNvSpPr>
          <p:nvPr>
            <p:ph type="body" idx="4294967295"/>
          </p:nvPr>
        </p:nvSpPr>
        <p:spPr>
          <a:xfrm>
            <a:off x="0" y="1600200"/>
            <a:ext cx="8229600" cy="4525963"/>
          </a:xfrm>
        </p:spPr>
        <p:txBody>
          <a:bodyPr/>
          <a:lstStyle/>
          <a:p>
            <a:pPr>
              <a:lnSpc>
                <a:spcPct val="80000"/>
              </a:lnSpc>
              <a:buFontTx/>
              <a:buNone/>
            </a:pPr>
            <a:endParaRPr lang="pt-BR" sz="1400">
              <a:solidFill>
                <a:schemeClr val="accent2"/>
              </a:solidFill>
            </a:endParaRPr>
          </a:p>
          <a:p>
            <a:pPr>
              <a:lnSpc>
                <a:spcPct val="80000"/>
              </a:lnSpc>
              <a:buFontTx/>
              <a:buNone/>
            </a:pPr>
            <a:r>
              <a:rPr lang="pt-BR" sz="1400">
                <a:solidFill>
                  <a:schemeClr val="accent2"/>
                </a:solidFill>
              </a:rPr>
              <a:t>CATAÇÃO</a:t>
            </a:r>
            <a:r>
              <a:rPr lang="pt-BR" sz="1400"/>
              <a:t>: processo mecânico em que utilizando-se a mão ou uma pinça, separam-se os componentes sólidos. </a:t>
            </a:r>
          </a:p>
          <a:p>
            <a:pPr>
              <a:lnSpc>
                <a:spcPct val="80000"/>
              </a:lnSpc>
              <a:buFontTx/>
              <a:buNone/>
            </a:pPr>
            <a:r>
              <a:rPr lang="pt-BR" sz="1400"/>
              <a:t>( arroz + impurezas)</a:t>
            </a:r>
          </a:p>
          <a:p>
            <a:pPr>
              <a:lnSpc>
                <a:spcPct val="80000"/>
              </a:lnSpc>
              <a:buFontTx/>
              <a:buNone/>
            </a:pPr>
            <a:r>
              <a:rPr lang="pt-BR" sz="1400"/>
              <a:t> </a:t>
            </a:r>
          </a:p>
          <a:p>
            <a:pPr>
              <a:lnSpc>
                <a:spcPct val="80000"/>
              </a:lnSpc>
              <a:buFontTx/>
              <a:buNone/>
            </a:pPr>
            <a:r>
              <a:rPr lang="pt-BR" sz="1400"/>
              <a:t> </a:t>
            </a:r>
            <a:r>
              <a:rPr lang="pt-BR" sz="1400">
                <a:solidFill>
                  <a:schemeClr val="accent2"/>
                </a:solidFill>
              </a:rPr>
              <a:t>VENTILAÇÃO</a:t>
            </a:r>
            <a:r>
              <a:rPr lang="pt-BR" sz="1400"/>
              <a:t>: faz-se passar pela mistura uma corrente de ar que separa o sólido menos denso. </a:t>
            </a:r>
          </a:p>
          <a:p>
            <a:pPr>
              <a:lnSpc>
                <a:spcPct val="80000"/>
              </a:lnSpc>
              <a:buFontTx/>
              <a:buNone/>
            </a:pPr>
            <a:r>
              <a:rPr lang="pt-BR" sz="1400"/>
              <a:t>( arroz + palha )</a:t>
            </a:r>
          </a:p>
          <a:p>
            <a:pPr>
              <a:lnSpc>
                <a:spcPct val="80000"/>
              </a:lnSpc>
              <a:buFontTx/>
              <a:buNone/>
            </a:pPr>
            <a:endParaRPr lang="pt-BR" sz="1400"/>
          </a:p>
          <a:p>
            <a:pPr>
              <a:lnSpc>
                <a:spcPct val="80000"/>
              </a:lnSpc>
              <a:buFontTx/>
              <a:buNone/>
            </a:pPr>
            <a:r>
              <a:rPr lang="pt-BR" sz="1400"/>
              <a:t> </a:t>
            </a:r>
            <a:r>
              <a:rPr lang="pt-BR" sz="1400">
                <a:solidFill>
                  <a:schemeClr val="accent2"/>
                </a:solidFill>
              </a:rPr>
              <a:t>PENEIRAÇÃO OU TAMIZAÇÃO:</a:t>
            </a:r>
            <a:r>
              <a:rPr lang="pt-BR" sz="1400" b="1"/>
              <a:t> </a:t>
            </a:r>
            <a:r>
              <a:rPr lang="pt-BR" sz="1400"/>
              <a:t>usada para separar uma mistura sólidos de partículas de dimensões diferentes. Usam-se peneiras com malhas de tamanhos diferentes. Na indústria são usadas várias peneiras superpostas que separam as diferentes granulações</a:t>
            </a:r>
          </a:p>
          <a:p>
            <a:pPr>
              <a:lnSpc>
                <a:spcPct val="80000"/>
              </a:lnSpc>
              <a:buFontTx/>
              <a:buNone/>
            </a:pPr>
            <a:r>
              <a:rPr lang="pt-BR" sz="1400"/>
              <a:t>( areia + cascalho )</a:t>
            </a:r>
          </a:p>
          <a:p>
            <a:pPr>
              <a:lnSpc>
                <a:spcPct val="80000"/>
              </a:lnSpc>
              <a:buFontTx/>
              <a:buNone/>
            </a:pPr>
            <a:endParaRPr lang="pt-BR" sz="1400" b="1"/>
          </a:p>
          <a:p>
            <a:pPr>
              <a:lnSpc>
                <a:spcPct val="80000"/>
              </a:lnSpc>
              <a:buFontTx/>
              <a:buNone/>
            </a:pPr>
            <a:r>
              <a:rPr lang="pt-BR" sz="1400">
                <a:solidFill>
                  <a:schemeClr val="accent2"/>
                </a:solidFill>
              </a:rPr>
              <a:t>LEVIGAÇÃO</a:t>
            </a:r>
            <a:r>
              <a:rPr lang="pt-BR" sz="1400"/>
              <a:t>: utilizada para separar sólidos de diferentes densidades, onde o menos denso é separado por uma corrente de água. É usada, por exemplo, nos garimpos para separar areia e ouro: a areia por ser menos densa é arrastada pela água corrente; o ouro, por ser mais denso, permanece no fundo da bateia. </a:t>
            </a:r>
          </a:p>
          <a:p>
            <a:pPr>
              <a:lnSpc>
                <a:spcPct val="80000"/>
              </a:lnSpc>
              <a:buFontTx/>
              <a:buNone/>
            </a:pPr>
            <a:endParaRPr lang="pt-BR" sz="1400"/>
          </a:p>
          <a:p>
            <a:pPr>
              <a:lnSpc>
                <a:spcPct val="80000"/>
              </a:lnSpc>
              <a:buFontTx/>
              <a:buNone/>
            </a:pPr>
            <a:r>
              <a:rPr lang="pt-BR" sz="1400">
                <a:solidFill>
                  <a:schemeClr val="accent2"/>
                </a:solidFill>
              </a:rPr>
              <a:t>SEPARAÇÃO MAGNÉTICA OU IMANTAÇÃO:</a:t>
            </a:r>
            <a:r>
              <a:rPr lang="pt-BR" sz="1400"/>
              <a:t>  usa-se quando um dos sólidos(ferro, níquel e cobalto) é atraído por um ímã. Usado para separar alguns minérios de ferro de suas impurezas. </a:t>
            </a:r>
          </a:p>
          <a:p>
            <a:pPr>
              <a:lnSpc>
                <a:spcPct val="80000"/>
              </a:lnSpc>
              <a:buFontTx/>
              <a:buNone/>
            </a:pPr>
            <a:r>
              <a:rPr lang="pt-BR" sz="1400"/>
              <a:t> (Ferro + enxofre )</a:t>
            </a:r>
          </a:p>
          <a:p>
            <a:pPr>
              <a:lnSpc>
                <a:spcPct val="80000"/>
              </a:lnSpc>
            </a:pPr>
            <a:endParaRPr lang="pt-BR" sz="1400"/>
          </a:p>
          <a:p>
            <a:pPr>
              <a:lnSpc>
                <a:spcPct val="80000"/>
              </a:lnSpc>
              <a:buFontTx/>
              <a:buNone/>
            </a:pPr>
            <a:endParaRPr lang="pt-BR"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836613"/>
            <a:ext cx="8229600" cy="5289550"/>
          </a:xfrm>
        </p:spPr>
        <p:txBody>
          <a:bodyPr/>
          <a:lstStyle/>
          <a:p>
            <a:pPr>
              <a:lnSpc>
                <a:spcPct val="80000"/>
              </a:lnSpc>
              <a:buFontTx/>
              <a:buNone/>
            </a:pPr>
            <a:r>
              <a:rPr lang="pt-BR" sz="1400">
                <a:solidFill>
                  <a:schemeClr val="accent2"/>
                </a:solidFill>
              </a:rPr>
              <a:t>DISSOLUÇÃO FRACIONADA: </a:t>
            </a:r>
            <a:r>
              <a:rPr lang="pt-BR" sz="1400"/>
              <a:t> usado quando apenas um dos componentes sólidos da mistura é dissolvido em um líquido. Ex. sal + areia. Adiciona-se água à mistura. O sal irá se dissolver e a areia se depositar no fundo do recipiente. Em seguida a mistura é </a:t>
            </a:r>
            <a:r>
              <a:rPr lang="pt-BR" sz="1400" b="1"/>
              <a:t>filtrada </a:t>
            </a:r>
            <a:r>
              <a:rPr lang="pt-BR" sz="1400"/>
              <a:t>separando a areia (fase sólida) da água salgada (fase líquida) ou através da </a:t>
            </a:r>
            <a:r>
              <a:rPr lang="pt-BR" sz="1400" b="1"/>
              <a:t>evaporação </a:t>
            </a:r>
            <a:r>
              <a:rPr lang="pt-BR" sz="1400"/>
              <a:t>da água, obtendo-se o sal. </a:t>
            </a:r>
          </a:p>
          <a:p>
            <a:pPr>
              <a:lnSpc>
                <a:spcPct val="80000"/>
              </a:lnSpc>
              <a:buFontTx/>
              <a:buNone/>
            </a:pPr>
            <a:endParaRPr lang="pt-BR" sz="1400"/>
          </a:p>
          <a:p>
            <a:pPr>
              <a:lnSpc>
                <a:spcPct val="80000"/>
              </a:lnSpc>
              <a:buFontTx/>
              <a:buNone/>
            </a:pPr>
            <a:r>
              <a:rPr lang="pt-BR" sz="1400">
                <a:solidFill>
                  <a:schemeClr val="accent2"/>
                </a:solidFill>
              </a:rPr>
              <a:t>CRISTALIZAÇÃO FRACIONADA: </a:t>
            </a:r>
            <a:r>
              <a:rPr lang="pt-BR" sz="1400"/>
              <a:t>todos os componentes da mistura são dissolvidos em um líquido que, em seguida, sofre evaporação provocando a cristalização separada de cada componente de acordo  com o seu coeficiente de solubilidade ( o menos solúvel, ou seja, de menor coeficiente de solubilidade precipita primeiro sendo separado por filtração).</a:t>
            </a:r>
          </a:p>
          <a:p>
            <a:pPr>
              <a:lnSpc>
                <a:spcPct val="80000"/>
              </a:lnSpc>
              <a:buFontTx/>
              <a:buNone/>
            </a:pPr>
            <a:endParaRPr lang="pt-BR" sz="1400"/>
          </a:p>
          <a:p>
            <a:pPr>
              <a:lnSpc>
                <a:spcPct val="80000"/>
              </a:lnSpc>
              <a:buFontTx/>
              <a:buNone/>
            </a:pPr>
            <a:r>
              <a:rPr lang="pt-BR" sz="1400">
                <a:solidFill>
                  <a:schemeClr val="accent2"/>
                </a:solidFill>
              </a:rPr>
              <a:t>FUSÃO FRACIONADA:</a:t>
            </a:r>
            <a:r>
              <a:rPr lang="pt-BR" sz="1400"/>
              <a:t> utilizada para separar sólidos com diferentes pontos de fusão. Ex.. liga de cobre e níquel</a:t>
            </a:r>
          </a:p>
          <a:p>
            <a:pPr>
              <a:lnSpc>
                <a:spcPct val="80000"/>
              </a:lnSpc>
              <a:buFontTx/>
              <a:buNone/>
            </a:pPr>
            <a:r>
              <a:rPr lang="pt-BR" sz="1400"/>
              <a:t> Obs. Não é indicada para misturas eutéticas. </a:t>
            </a:r>
          </a:p>
          <a:p>
            <a:pPr>
              <a:lnSpc>
                <a:spcPct val="80000"/>
              </a:lnSpc>
              <a:buFontTx/>
              <a:buNone/>
            </a:pPr>
            <a:r>
              <a:rPr lang="pt-BR" sz="1400"/>
              <a:t>PF cobre = 1083 ºC PF níquel = 1453 </a:t>
            </a:r>
            <a:r>
              <a:rPr lang="pt-BR" sz="1400" baseline="30000"/>
              <a:t>0</a:t>
            </a:r>
            <a:r>
              <a:rPr lang="pt-BR" sz="1400"/>
              <a:t>C </a:t>
            </a:r>
          </a:p>
          <a:p>
            <a:pPr>
              <a:lnSpc>
                <a:spcPct val="80000"/>
              </a:lnSpc>
              <a:buFontTx/>
              <a:buNone/>
            </a:pPr>
            <a:endParaRPr lang="pt-BR" sz="1400"/>
          </a:p>
          <a:p>
            <a:pPr>
              <a:lnSpc>
                <a:spcPct val="80000"/>
              </a:lnSpc>
              <a:buFontTx/>
              <a:buNone/>
            </a:pPr>
            <a:r>
              <a:rPr lang="pt-BR" sz="1400">
                <a:solidFill>
                  <a:schemeClr val="accent2"/>
                </a:solidFill>
              </a:rPr>
              <a:t>SUBLIMAÇÃO: </a:t>
            </a:r>
            <a:r>
              <a:rPr lang="pt-BR" sz="1400"/>
              <a:t>usada quando um dos sólidos, por aquecimento, sofre sublimação e o outro não. </a:t>
            </a:r>
          </a:p>
          <a:p>
            <a:pPr>
              <a:lnSpc>
                <a:spcPct val="80000"/>
              </a:lnSpc>
              <a:buFontTx/>
              <a:buNone/>
            </a:pPr>
            <a:r>
              <a:rPr lang="pt-BR" sz="1400"/>
              <a:t>( sal e iodo ou areia e iodo) </a:t>
            </a:r>
          </a:p>
          <a:p>
            <a:pPr>
              <a:lnSpc>
                <a:spcPct val="80000"/>
              </a:lnSpc>
            </a:pPr>
            <a:endParaRPr lang="pt-BR" sz="1400"/>
          </a:p>
          <a:p>
            <a:pPr>
              <a:lnSpc>
                <a:spcPct val="80000"/>
              </a:lnSpc>
              <a:buFontTx/>
              <a:buNone/>
            </a:pPr>
            <a:r>
              <a:rPr lang="pt-BR" sz="1400">
                <a:solidFill>
                  <a:schemeClr val="accent2"/>
                </a:solidFill>
              </a:rPr>
              <a:t>FLOTAÇÃO: </a:t>
            </a:r>
            <a:r>
              <a:rPr lang="pt-BR" sz="1400" b="1"/>
              <a:t> </a:t>
            </a:r>
            <a:r>
              <a:rPr lang="pt-BR" sz="1400"/>
              <a:t>usada na separação de sólidos usando-se um líquido de densidade intermediária a esses sólidos. </a:t>
            </a:r>
          </a:p>
          <a:p>
            <a:pPr>
              <a:lnSpc>
                <a:spcPct val="80000"/>
              </a:lnSpc>
              <a:buFontTx/>
              <a:buNone/>
            </a:pPr>
            <a:r>
              <a:rPr lang="pt-BR" sz="1400"/>
              <a:t>( serragem e areia )</a:t>
            </a:r>
          </a:p>
          <a:p>
            <a:pPr>
              <a:lnSpc>
                <a:spcPct val="80000"/>
              </a:lnSpc>
            </a:pPr>
            <a:endParaRPr lang="pt-B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000"/>
              <a:t>MISTURAS HETEROGÊNEAS</a:t>
            </a:r>
            <a:br>
              <a:rPr lang="en-US" sz="4000"/>
            </a:br>
            <a:r>
              <a:rPr lang="en-US" sz="4000"/>
              <a:t>sólido-líquido</a:t>
            </a:r>
            <a:endParaRPr lang="pt-BR" sz="4000"/>
          </a:p>
        </p:txBody>
      </p:sp>
      <p:sp>
        <p:nvSpPr>
          <p:cNvPr id="4099" name="Rectangle 3"/>
          <p:cNvSpPr>
            <a:spLocks noGrp="1" noChangeArrowheads="1"/>
          </p:cNvSpPr>
          <p:nvPr>
            <p:ph type="body" idx="1"/>
          </p:nvPr>
        </p:nvSpPr>
        <p:spPr/>
        <p:txBody>
          <a:bodyPr/>
          <a:lstStyle/>
          <a:p>
            <a:pPr>
              <a:lnSpc>
                <a:spcPct val="80000"/>
              </a:lnSpc>
              <a:buFontTx/>
              <a:buNone/>
            </a:pPr>
            <a:r>
              <a:rPr lang="en-US" sz="1600">
                <a:solidFill>
                  <a:schemeClr val="accent2"/>
                </a:solidFill>
              </a:rPr>
              <a:t>FILTRAÇÃO COMUM</a:t>
            </a:r>
            <a:r>
              <a:rPr lang="en-US" sz="1600"/>
              <a:t>:</a:t>
            </a:r>
            <a:r>
              <a:rPr lang="pt-BR" sz="1600"/>
              <a:t>A filtração é uma operação simples que consiste em separar líquidos e sólidos, através de papel (papel filtro) ou algodão ou ainda algodão de vidro.</a:t>
            </a:r>
            <a:r>
              <a:rPr lang="pt-BR" sz="3600"/>
              <a:t/>
            </a:r>
            <a:br>
              <a:rPr lang="pt-BR" sz="3600"/>
            </a:br>
            <a:r>
              <a:rPr lang="pt-BR" sz="1600"/>
              <a:t>Usa-se algodão de vidro quando se trata de substâncias de ação corrosiva ou dissolventes de celulose. Usa se algodão comum quando deseja se evitar perda de material, por dispersão  através do papel .</a:t>
            </a:r>
            <a:endParaRPr lang="en-US" sz="1600"/>
          </a:p>
          <a:p>
            <a:pPr>
              <a:lnSpc>
                <a:spcPct val="80000"/>
              </a:lnSpc>
              <a:buFontTx/>
              <a:buNone/>
            </a:pPr>
            <a:endParaRPr lang="en-US" sz="1600"/>
          </a:p>
          <a:p>
            <a:pPr>
              <a:lnSpc>
                <a:spcPct val="80000"/>
              </a:lnSpc>
              <a:buFontTx/>
              <a:buNone/>
            </a:pPr>
            <a:r>
              <a:rPr lang="en-US" sz="1600">
                <a:solidFill>
                  <a:schemeClr val="accent2"/>
                </a:solidFill>
              </a:rPr>
              <a:t>FILTRAÇÃO À VÁCUO:</a:t>
            </a:r>
            <a:r>
              <a:rPr lang="pt-BR" sz="1600"/>
              <a:t>Esse tipo de filtração tem vantagens sobre a filtração simples, por ser mais rápida e por deixar menor quantidades de impurezas e solvente no sólido. O aumento da velocidade da filtração é provocada pelo aumento no fluxo de filtrado devido a sucção provocado pelo vácuo.</a:t>
            </a:r>
            <a:br>
              <a:rPr lang="pt-BR" sz="1600"/>
            </a:br>
            <a:endParaRPr lang="pt-BR" sz="1600"/>
          </a:p>
          <a:p>
            <a:pPr>
              <a:lnSpc>
                <a:spcPct val="80000"/>
              </a:lnSpc>
              <a:buFontTx/>
              <a:buNone/>
            </a:pPr>
            <a:r>
              <a:rPr lang="en-US" sz="1600">
                <a:solidFill>
                  <a:schemeClr val="accent2"/>
                </a:solidFill>
              </a:rPr>
              <a:t>DECANTAÇÃO</a:t>
            </a:r>
            <a:r>
              <a:rPr lang="en-US" sz="1600"/>
              <a:t>: método fundamentado nas diferentes densidades dos componentes da mistura. </a:t>
            </a:r>
          </a:p>
          <a:p>
            <a:pPr>
              <a:lnSpc>
                <a:spcPct val="80000"/>
              </a:lnSpc>
              <a:buFontTx/>
              <a:buNone/>
            </a:pPr>
            <a:r>
              <a:rPr lang="pt-BR" sz="1600"/>
              <a:t>       Deixa-se a mistura repousar durante um certo tempo para que o sólido se deposite no fundo do recipiente. Quando a deposição estiver completa, inclina-se o recipiente com cuidado para verter o líquido sem que o sólido o acompanhe. </a:t>
            </a:r>
            <a:endParaRPr lang="en-US" sz="1600"/>
          </a:p>
          <a:p>
            <a:pPr>
              <a:lnSpc>
                <a:spcPct val="80000"/>
              </a:lnSpc>
              <a:buFontTx/>
              <a:buNone/>
            </a:pPr>
            <a:endParaRPr lang="en-US" sz="1600"/>
          </a:p>
          <a:p>
            <a:pPr>
              <a:lnSpc>
                <a:spcPct val="80000"/>
              </a:lnSpc>
              <a:buFontTx/>
              <a:buNone/>
            </a:pPr>
            <a:r>
              <a:rPr lang="en-US" sz="1600">
                <a:solidFill>
                  <a:schemeClr val="accent2"/>
                </a:solidFill>
              </a:rPr>
              <a:t>CENTRIFUGAÇÃO: </a:t>
            </a:r>
            <a:r>
              <a:rPr lang="en-US" sz="1600"/>
              <a:t>método utilizado para acelerar a decantação.</a:t>
            </a:r>
            <a:r>
              <a:rPr lang="pt-BR" sz="1800"/>
              <a:t> </a:t>
            </a:r>
            <a:r>
              <a:rPr lang="pt-BR" sz="1600"/>
              <a:t>Para isso coloca-se a mistura num aparelho chamado centrífuga, que gira em alta velocidade, depositando as partículas sólidas, que são mais densas.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p:txBody>
          <a:bodyPr/>
          <a:lstStyle/>
          <a:p>
            <a:r>
              <a:rPr lang="en-US"/>
              <a:t>FILTRAÇÃO SIMPLES</a:t>
            </a:r>
            <a:endParaRPr lang="pt-BR"/>
          </a:p>
        </p:txBody>
      </p:sp>
      <p:pic>
        <p:nvPicPr>
          <p:cNvPr id="5126" name="Picture 6" descr="filtracao[1]"/>
          <p:cNvPicPr>
            <a:picLocks noChangeAspect="1" noChangeArrowheads="1"/>
          </p:cNvPicPr>
          <p:nvPr/>
        </p:nvPicPr>
        <p:blipFill>
          <a:blip r:embed="rId2" cstate="print"/>
          <a:srcRect/>
          <a:stretch>
            <a:fillRect/>
          </a:stretch>
        </p:blipFill>
        <p:spPr bwMode="auto">
          <a:xfrm>
            <a:off x="3143250" y="2095500"/>
            <a:ext cx="2857500" cy="2667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FILTRAÇÃO À VÁCUO</a:t>
            </a:r>
            <a:endParaRPr lang="pt-BR"/>
          </a:p>
        </p:txBody>
      </p:sp>
      <p:pic>
        <p:nvPicPr>
          <p:cNvPr id="7172" name="Picture 4" descr="r102e"/>
          <p:cNvPicPr>
            <a:picLocks noChangeAspect="1" noChangeArrowheads="1"/>
          </p:cNvPicPr>
          <p:nvPr>
            <p:ph type="body" idx="1"/>
          </p:nvPr>
        </p:nvPicPr>
        <p:blipFill>
          <a:blip r:embed="rId2" cstate="print"/>
          <a:srcRect/>
          <a:stretch>
            <a:fillRect/>
          </a:stretch>
        </p:blipFill>
        <p:spPr>
          <a:xfrm>
            <a:off x="3219450" y="2495550"/>
            <a:ext cx="2705100" cy="2733675"/>
          </a:xfrm>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000"/>
              <a:t>DECANTAÇÃO-SIFONAÇÃO</a:t>
            </a:r>
            <a:br>
              <a:rPr lang="en-US" sz="4000"/>
            </a:br>
            <a:r>
              <a:rPr lang="en-US" sz="4000"/>
              <a:t>CENTRIFUGAÇÃO</a:t>
            </a:r>
            <a:endParaRPr lang="pt-BR" sz="4000"/>
          </a:p>
        </p:txBody>
      </p:sp>
      <p:pic>
        <p:nvPicPr>
          <p:cNvPr id="8196" name="Picture 4"/>
          <p:cNvPicPr>
            <a:picLocks noChangeAspect="1" noChangeArrowheads="1"/>
          </p:cNvPicPr>
          <p:nvPr/>
        </p:nvPicPr>
        <p:blipFill>
          <a:blip r:embed="rId2" cstate="print"/>
          <a:srcRect/>
          <a:stretch>
            <a:fillRect/>
          </a:stretch>
        </p:blipFill>
        <p:spPr bwMode="auto">
          <a:xfrm>
            <a:off x="395288" y="2276475"/>
            <a:ext cx="2089150" cy="1800225"/>
          </a:xfrm>
          <a:prstGeom prst="rect">
            <a:avLst/>
          </a:prstGeom>
          <a:noFill/>
        </p:spPr>
      </p:pic>
      <p:pic>
        <p:nvPicPr>
          <p:cNvPr id="8197" name="Picture 5"/>
          <p:cNvPicPr>
            <a:picLocks noChangeAspect="1" noChangeArrowheads="1"/>
          </p:cNvPicPr>
          <p:nvPr/>
        </p:nvPicPr>
        <p:blipFill>
          <a:blip r:embed="rId3" cstate="print"/>
          <a:srcRect/>
          <a:stretch>
            <a:fillRect/>
          </a:stretch>
        </p:blipFill>
        <p:spPr bwMode="auto">
          <a:xfrm>
            <a:off x="5651500" y="2924175"/>
            <a:ext cx="2524125" cy="2695575"/>
          </a:xfrm>
          <a:prstGeom prst="rect">
            <a:avLst/>
          </a:prstGeom>
          <a:noFill/>
        </p:spPr>
      </p:pic>
      <p:sp>
        <p:nvSpPr>
          <p:cNvPr id="8199" name="Text Box 7"/>
          <p:cNvSpPr txBox="1">
            <a:spLocks noChangeArrowheads="1"/>
          </p:cNvSpPr>
          <p:nvPr/>
        </p:nvSpPr>
        <p:spPr bwMode="auto">
          <a:xfrm>
            <a:off x="5435600" y="5300663"/>
            <a:ext cx="2520950" cy="641350"/>
          </a:xfrm>
          <a:prstGeom prst="rect">
            <a:avLst/>
          </a:prstGeom>
          <a:noFill/>
          <a:ln w="9525">
            <a:noFill/>
            <a:miter lim="800000"/>
            <a:headEnd/>
            <a:tailEnd/>
          </a:ln>
          <a:effectLst/>
        </p:spPr>
        <p:txBody>
          <a:bodyPr>
            <a:spAutoFit/>
          </a:bodyPr>
          <a:lstStyle/>
          <a:p>
            <a:pPr algn="ctr">
              <a:spcBef>
                <a:spcPct val="50000"/>
              </a:spcBef>
            </a:pPr>
            <a:r>
              <a:rPr lang="en-US"/>
              <a:t>                       centrifugação</a:t>
            </a:r>
            <a:endParaRPr lang="pt-BR"/>
          </a:p>
        </p:txBody>
      </p:sp>
      <p:sp>
        <p:nvSpPr>
          <p:cNvPr id="8200" name="Text Box 8"/>
          <p:cNvSpPr txBox="1">
            <a:spLocks noChangeArrowheads="1"/>
          </p:cNvSpPr>
          <p:nvPr/>
        </p:nvSpPr>
        <p:spPr bwMode="auto">
          <a:xfrm>
            <a:off x="611188" y="4581525"/>
            <a:ext cx="3384550" cy="1793875"/>
          </a:xfrm>
          <a:prstGeom prst="rect">
            <a:avLst/>
          </a:prstGeom>
          <a:noFill/>
          <a:ln w="9525">
            <a:noFill/>
            <a:miter lim="800000"/>
            <a:headEnd/>
            <a:tailEnd/>
          </a:ln>
          <a:effectLst/>
        </p:spPr>
        <p:txBody>
          <a:bodyPr>
            <a:spAutoFit/>
          </a:bodyPr>
          <a:lstStyle/>
          <a:p>
            <a:pPr>
              <a:spcBef>
                <a:spcPct val="50000"/>
              </a:spcBef>
            </a:pPr>
            <a:r>
              <a:rPr lang="pt-BR" sz="1400"/>
              <a:t>Depois de uma decantação, se não for possível entornar o recipiente para despejar o líquido, podemos retirá-lo com um sifão. O sifão é um cano com um formato </a:t>
            </a:r>
            <a:r>
              <a:rPr lang="pt-BR" sz="1400" u="sng">
                <a:hlinkClick r:id="rId4"/>
                <a:hlinkMouseOver r:id="rId5"/>
              </a:rPr>
              <a:t>especial</a:t>
            </a:r>
            <a:r>
              <a:rPr lang="pt-BR" sz="1400"/>
              <a:t>, normalmente feito de plástico ou vidro, empregado para escoar água de um recipiente para outro. </a:t>
            </a:r>
          </a:p>
        </p:txBody>
      </p:sp>
      <p:pic>
        <p:nvPicPr>
          <p:cNvPr id="8202" name="Picture 10" descr="http://fisica.cdcc.sc.usp.br/olimpiadas/01/img/gab00_f4.gif"/>
          <p:cNvPicPr>
            <a:picLocks noChangeAspect="1" noChangeArrowheads="1"/>
          </p:cNvPicPr>
          <p:nvPr/>
        </p:nvPicPr>
        <p:blipFill>
          <a:blip r:embed="rId6" cstate="print"/>
          <a:srcRect/>
          <a:stretch>
            <a:fillRect/>
          </a:stretch>
        </p:blipFill>
        <p:spPr bwMode="auto">
          <a:xfrm>
            <a:off x="3132138" y="2565400"/>
            <a:ext cx="1219200" cy="1428750"/>
          </a:xfrm>
          <a:prstGeom prst="rect">
            <a:avLst/>
          </a:prstGeom>
          <a:noFill/>
        </p:spPr>
      </p:pic>
      <p:sp>
        <p:nvSpPr>
          <p:cNvPr id="8203" name="Text Box 11"/>
          <p:cNvSpPr txBox="1">
            <a:spLocks noChangeArrowheads="1"/>
          </p:cNvSpPr>
          <p:nvPr/>
        </p:nvSpPr>
        <p:spPr bwMode="auto">
          <a:xfrm>
            <a:off x="323850" y="3933825"/>
            <a:ext cx="2087563" cy="366713"/>
          </a:xfrm>
          <a:prstGeom prst="rect">
            <a:avLst/>
          </a:prstGeom>
          <a:noFill/>
          <a:ln w="9525">
            <a:noFill/>
            <a:miter lim="800000"/>
            <a:headEnd/>
            <a:tailEnd/>
          </a:ln>
          <a:effectLst/>
        </p:spPr>
        <p:txBody>
          <a:bodyPr>
            <a:spAutoFit/>
          </a:bodyPr>
          <a:lstStyle/>
          <a:p>
            <a:pPr algn="ctr">
              <a:spcBef>
                <a:spcPct val="50000"/>
              </a:spcBef>
            </a:pPr>
            <a:r>
              <a:rPr lang="en-US"/>
              <a:t>decantação</a:t>
            </a:r>
            <a:endParaRPr lang="pt-BR"/>
          </a:p>
        </p:txBody>
      </p:sp>
      <p:sp>
        <p:nvSpPr>
          <p:cNvPr id="8204" name="Text Box 12"/>
          <p:cNvSpPr txBox="1">
            <a:spLocks noChangeArrowheads="1"/>
          </p:cNvSpPr>
          <p:nvPr/>
        </p:nvSpPr>
        <p:spPr bwMode="auto">
          <a:xfrm>
            <a:off x="2771775" y="4076700"/>
            <a:ext cx="1944688" cy="366713"/>
          </a:xfrm>
          <a:prstGeom prst="rect">
            <a:avLst/>
          </a:prstGeom>
          <a:noFill/>
          <a:ln w="9525">
            <a:noFill/>
            <a:miter lim="800000"/>
            <a:headEnd/>
            <a:tailEnd/>
          </a:ln>
          <a:effectLst/>
        </p:spPr>
        <p:txBody>
          <a:bodyPr>
            <a:spAutoFit/>
          </a:bodyPr>
          <a:lstStyle/>
          <a:p>
            <a:pPr algn="ctr">
              <a:spcBef>
                <a:spcPct val="50000"/>
              </a:spcBef>
            </a:pPr>
            <a:r>
              <a:rPr lang="en-US"/>
              <a:t>sifonação</a:t>
            </a:r>
            <a:endParaRPr lang="pt-B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4000"/>
              <a:t>MISTURAS HETEROGÊNEAS</a:t>
            </a:r>
            <a:br>
              <a:rPr lang="en-US" sz="4000"/>
            </a:br>
            <a:r>
              <a:rPr lang="en-US" sz="4000"/>
              <a:t>líquido-líquido</a:t>
            </a:r>
            <a:endParaRPr lang="pt-BR" sz="4000"/>
          </a:p>
        </p:txBody>
      </p:sp>
      <p:sp>
        <p:nvSpPr>
          <p:cNvPr id="10243" name="Rectangle 3"/>
          <p:cNvSpPr>
            <a:spLocks noGrp="1" noChangeArrowheads="1"/>
          </p:cNvSpPr>
          <p:nvPr>
            <p:ph type="body" idx="1"/>
          </p:nvPr>
        </p:nvSpPr>
        <p:spPr/>
        <p:txBody>
          <a:bodyPr/>
          <a:lstStyle/>
          <a:p>
            <a:pPr>
              <a:lnSpc>
                <a:spcPct val="80000"/>
              </a:lnSpc>
              <a:buFontTx/>
              <a:buNone/>
            </a:pPr>
            <a:r>
              <a:rPr lang="pt-BR" sz="1400">
                <a:solidFill>
                  <a:schemeClr val="accent2"/>
                </a:solidFill>
              </a:rPr>
              <a:t>DECANTAÇÃO</a:t>
            </a:r>
            <a:r>
              <a:rPr lang="pt-BR" sz="1400" b="1">
                <a:solidFill>
                  <a:schemeClr val="accent2"/>
                </a:solidFill>
              </a:rPr>
              <a:t>:</a:t>
            </a:r>
            <a:r>
              <a:rPr lang="pt-BR" sz="1400"/>
              <a:t> separam-se líquidos imiscíveis com densidades diferentes; o líquido mais denso acumula-se na parte inferior do sistema. Em laboratório usa-se o </a:t>
            </a:r>
            <a:r>
              <a:rPr lang="pt-BR" sz="1400" b="1"/>
              <a:t>FUNIL DE BROMO</a:t>
            </a:r>
            <a:r>
              <a:rPr lang="pt-BR" sz="1400"/>
              <a:t>, também conhecido como </a:t>
            </a:r>
            <a:r>
              <a:rPr lang="pt-BR" sz="1400" b="1"/>
              <a:t>funil de decantação</a:t>
            </a:r>
            <a:r>
              <a:rPr lang="pt-BR" sz="1400"/>
              <a:t>, ou ainda, funil de separação. Num sistema formado por água e óleo, por exemplo, a água, por ser mais densa, localiza-se na parte inferior do funil e é escoada abrindo-se az torneira de modo controlado. A decantação pode ser feita de uma maneira mais rudimentar, utilizando-se um sifão (sifonação).</a:t>
            </a:r>
          </a:p>
          <a:p>
            <a:pPr>
              <a:lnSpc>
                <a:spcPct val="80000"/>
              </a:lnSpc>
              <a:buFontTx/>
              <a:buNone/>
            </a:pPr>
            <a:endParaRPr lang="pt-BR" sz="1400"/>
          </a:p>
        </p:txBody>
      </p:sp>
      <p:pic>
        <p:nvPicPr>
          <p:cNvPr id="10244" name="Picture 4" descr="img5930n2"/>
          <p:cNvPicPr>
            <a:picLocks noChangeAspect="1" noChangeArrowheads="1"/>
          </p:cNvPicPr>
          <p:nvPr/>
        </p:nvPicPr>
        <p:blipFill>
          <a:blip r:embed="rId2" cstate="print"/>
          <a:srcRect/>
          <a:stretch>
            <a:fillRect/>
          </a:stretch>
        </p:blipFill>
        <p:spPr bwMode="auto">
          <a:xfrm>
            <a:off x="3492500" y="2997200"/>
            <a:ext cx="2266950" cy="326707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4000"/>
              <a:t>MISTURAS HETEROGÊNEAS</a:t>
            </a:r>
            <a:br>
              <a:rPr lang="en-US" sz="4000"/>
            </a:br>
            <a:r>
              <a:rPr lang="en-US" sz="4000"/>
              <a:t>sólido-gás</a:t>
            </a:r>
            <a:endParaRPr lang="pt-BR" sz="4000"/>
          </a:p>
        </p:txBody>
      </p:sp>
      <p:sp>
        <p:nvSpPr>
          <p:cNvPr id="11267" name="Rectangle 3"/>
          <p:cNvSpPr>
            <a:spLocks noGrp="1" noChangeArrowheads="1"/>
          </p:cNvSpPr>
          <p:nvPr>
            <p:ph type="body" idx="1"/>
          </p:nvPr>
        </p:nvSpPr>
        <p:spPr/>
        <p:txBody>
          <a:bodyPr/>
          <a:lstStyle/>
          <a:p>
            <a:pPr>
              <a:lnSpc>
                <a:spcPct val="90000"/>
              </a:lnSpc>
              <a:buFontTx/>
              <a:buNone/>
            </a:pPr>
            <a:r>
              <a:rPr lang="pt-BR" sz="1400">
                <a:solidFill>
                  <a:schemeClr val="accent2"/>
                </a:solidFill>
              </a:rPr>
              <a:t>DECANTAÇÃO:</a:t>
            </a:r>
            <a:r>
              <a:rPr lang="pt-BR" sz="1400" b="1"/>
              <a:t> </a:t>
            </a:r>
            <a:r>
              <a:rPr lang="pt-BR" sz="1400"/>
              <a:t>Deixa-se a mistura em repouso;o sólido é mais denso que o gás e irá depositar-se. </a:t>
            </a:r>
          </a:p>
          <a:p>
            <a:pPr>
              <a:lnSpc>
                <a:spcPct val="90000"/>
              </a:lnSpc>
              <a:buFontTx/>
              <a:buNone/>
            </a:pPr>
            <a:r>
              <a:rPr lang="pt-BR" sz="1400"/>
              <a:t>Industrialmente, esse processo é feito em equipamento denominado câmara de poeira ou chicana</a:t>
            </a:r>
            <a:r>
              <a:rPr lang="pt-BR" sz="1600" b="1"/>
              <a:t> </a:t>
            </a:r>
            <a:r>
              <a:rPr lang="pt-BR" sz="1400" b="1"/>
              <a:t>Câmara de Poeira ou Chicana: </a:t>
            </a:r>
            <a:r>
              <a:rPr lang="pt-BR" sz="1400"/>
              <a:t>a mistura passa através de obstáculos, em forma de zigue-zague, onde as partículas sólidas perdem velocidade e se depositam</a:t>
            </a:r>
            <a:r>
              <a:rPr lang="pt-BR" sz="1600"/>
              <a:t>.</a:t>
            </a:r>
          </a:p>
          <a:p>
            <a:pPr>
              <a:lnSpc>
                <a:spcPct val="90000"/>
              </a:lnSpc>
              <a:buFontTx/>
              <a:buNone/>
            </a:pPr>
            <a:r>
              <a:rPr lang="pt-BR" sz="1600" b="1"/>
              <a:t> </a:t>
            </a:r>
            <a:r>
              <a:rPr lang="pt-BR" sz="1400">
                <a:solidFill>
                  <a:schemeClr val="accent2"/>
                </a:solidFill>
              </a:rPr>
              <a:t>FILTRAÇÃO:</a:t>
            </a:r>
            <a:r>
              <a:rPr lang="pt-BR" sz="1400" b="1"/>
              <a:t> </a:t>
            </a:r>
            <a:r>
              <a:rPr lang="pt-BR" sz="1400"/>
              <a:t>A mistura passa através de um filtro, onde o sólido fica retido. Esse processo é muito utilizado nas indústrias, principalmente para evitar o lançamento de partículas sólidas na atmosfera. A filtração é também usada nos aspiradores de pó, onde o sólido é retido (poeira) à medida que o ar é aspirado</a:t>
            </a:r>
            <a:r>
              <a:rPr lang="pt-BR" sz="1600"/>
              <a:t>. </a:t>
            </a:r>
          </a:p>
          <a:p>
            <a:pPr>
              <a:lnSpc>
                <a:spcPct val="90000"/>
              </a:lnSpc>
              <a:buFontTx/>
              <a:buNone/>
            </a:pPr>
            <a:endParaRPr lang="pt-BR" sz="1400"/>
          </a:p>
        </p:txBody>
      </p:sp>
      <p:grpSp>
        <p:nvGrpSpPr>
          <p:cNvPr id="11268" name="Group 4"/>
          <p:cNvGrpSpPr>
            <a:grpSpLocks/>
          </p:cNvGrpSpPr>
          <p:nvPr/>
        </p:nvGrpSpPr>
        <p:grpSpPr bwMode="auto">
          <a:xfrm>
            <a:off x="395288" y="3716338"/>
            <a:ext cx="8305800" cy="1770062"/>
            <a:chOff x="240" y="2160"/>
            <a:chExt cx="5232" cy="1296"/>
          </a:xfrm>
        </p:grpSpPr>
        <p:grpSp>
          <p:nvGrpSpPr>
            <p:cNvPr id="11269" name="Group 5"/>
            <p:cNvGrpSpPr>
              <a:grpSpLocks/>
            </p:cNvGrpSpPr>
            <p:nvPr/>
          </p:nvGrpSpPr>
          <p:grpSpPr bwMode="auto">
            <a:xfrm>
              <a:off x="982" y="2160"/>
              <a:ext cx="4106" cy="1296"/>
              <a:chOff x="672" y="2736"/>
              <a:chExt cx="4106" cy="1296"/>
            </a:xfrm>
          </p:grpSpPr>
          <p:grpSp>
            <p:nvGrpSpPr>
              <p:cNvPr id="11270" name="Group 6"/>
              <p:cNvGrpSpPr>
                <a:grpSpLocks/>
              </p:cNvGrpSpPr>
              <p:nvPr/>
            </p:nvGrpSpPr>
            <p:grpSpPr bwMode="auto">
              <a:xfrm>
                <a:off x="2247" y="3705"/>
                <a:ext cx="642" cy="306"/>
                <a:chOff x="1392" y="1776"/>
                <a:chExt cx="624" cy="768"/>
              </a:xfrm>
            </p:grpSpPr>
            <p:sp>
              <p:nvSpPr>
                <p:cNvPr id="11271" name="Rectangle 7"/>
                <p:cNvSpPr>
                  <a:spLocks noChangeArrowheads="1"/>
                </p:cNvSpPr>
                <p:nvPr/>
              </p:nvSpPr>
              <p:spPr bwMode="auto">
                <a:xfrm>
                  <a:off x="1392" y="2016"/>
                  <a:ext cx="624" cy="528"/>
                </a:xfrm>
                <a:prstGeom prst="rect">
                  <a:avLst/>
                </a:prstGeom>
                <a:solidFill>
                  <a:srgbClr val="008000"/>
                </a:solidFill>
                <a:ln w="9525">
                  <a:solidFill>
                    <a:srgbClr val="008000"/>
                  </a:solidFill>
                  <a:miter lim="800000"/>
                  <a:headEnd/>
                  <a:tailEnd/>
                </a:ln>
                <a:effectLst/>
              </p:spPr>
              <p:txBody>
                <a:bodyPr wrap="none" anchor="ctr"/>
                <a:lstStyle/>
                <a:p>
                  <a:endParaRPr lang="pt-BR"/>
                </a:p>
              </p:txBody>
            </p:sp>
            <p:grpSp>
              <p:nvGrpSpPr>
                <p:cNvPr id="11272" name="Group 8"/>
                <p:cNvGrpSpPr>
                  <a:grpSpLocks/>
                </p:cNvGrpSpPr>
                <p:nvPr/>
              </p:nvGrpSpPr>
              <p:grpSpPr bwMode="auto">
                <a:xfrm rot="584519">
                  <a:off x="1392" y="1776"/>
                  <a:ext cx="624" cy="528"/>
                  <a:chOff x="1392" y="1776"/>
                  <a:chExt cx="624" cy="528"/>
                </a:xfrm>
              </p:grpSpPr>
              <p:sp>
                <p:nvSpPr>
                  <p:cNvPr id="11273" name="Oval 9"/>
                  <p:cNvSpPr>
                    <a:spLocks noChangeArrowheads="1"/>
                  </p:cNvSpPr>
                  <p:nvPr/>
                </p:nvSpPr>
                <p:spPr bwMode="auto">
                  <a:xfrm>
                    <a:off x="1392" y="1872"/>
                    <a:ext cx="624" cy="432"/>
                  </a:xfrm>
                  <a:prstGeom prst="ellipse">
                    <a:avLst/>
                  </a:prstGeom>
                  <a:solidFill>
                    <a:srgbClr val="008000"/>
                  </a:solidFill>
                  <a:ln w="9525">
                    <a:solidFill>
                      <a:srgbClr val="008000"/>
                    </a:solidFill>
                    <a:round/>
                    <a:headEnd/>
                    <a:tailEnd/>
                  </a:ln>
                  <a:effectLst/>
                </p:spPr>
                <p:txBody>
                  <a:bodyPr wrap="none" anchor="ctr"/>
                  <a:lstStyle/>
                  <a:p>
                    <a:endParaRPr lang="pt-BR"/>
                  </a:p>
                </p:txBody>
              </p:sp>
              <p:sp>
                <p:nvSpPr>
                  <p:cNvPr id="11274" name="Oval 10"/>
                  <p:cNvSpPr>
                    <a:spLocks noChangeArrowheads="1"/>
                  </p:cNvSpPr>
                  <p:nvPr/>
                </p:nvSpPr>
                <p:spPr bwMode="auto">
                  <a:xfrm>
                    <a:off x="1392" y="1776"/>
                    <a:ext cx="624" cy="432"/>
                  </a:xfrm>
                  <a:prstGeom prst="ellipse">
                    <a:avLst/>
                  </a:prstGeom>
                  <a:solidFill>
                    <a:schemeClr val="bg1"/>
                  </a:solidFill>
                  <a:ln w="9525">
                    <a:solidFill>
                      <a:schemeClr val="bg1"/>
                    </a:solidFill>
                    <a:round/>
                    <a:headEnd/>
                    <a:tailEnd/>
                  </a:ln>
                  <a:effectLst/>
                </p:spPr>
                <p:txBody>
                  <a:bodyPr wrap="none" anchor="ctr"/>
                  <a:lstStyle/>
                  <a:p>
                    <a:endParaRPr lang="pt-BR"/>
                  </a:p>
                </p:txBody>
              </p:sp>
            </p:grpSp>
          </p:grpSp>
          <p:grpSp>
            <p:nvGrpSpPr>
              <p:cNvPr id="11275" name="Group 11"/>
              <p:cNvGrpSpPr>
                <a:grpSpLocks/>
              </p:cNvGrpSpPr>
              <p:nvPr/>
            </p:nvGrpSpPr>
            <p:grpSpPr bwMode="auto">
              <a:xfrm>
                <a:off x="1488" y="3456"/>
                <a:ext cx="681" cy="555"/>
                <a:chOff x="1392" y="1776"/>
                <a:chExt cx="624" cy="768"/>
              </a:xfrm>
            </p:grpSpPr>
            <p:sp>
              <p:nvSpPr>
                <p:cNvPr id="11276" name="Rectangle 12"/>
                <p:cNvSpPr>
                  <a:spLocks noChangeArrowheads="1"/>
                </p:cNvSpPr>
                <p:nvPr/>
              </p:nvSpPr>
              <p:spPr bwMode="auto">
                <a:xfrm>
                  <a:off x="1392" y="2016"/>
                  <a:ext cx="624" cy="528"/>
                </a:xfrm>
                <a:prstGeom prst="rect">
                  <a:avLst/>
                </a:prstGeom>
                <a:solidFill>
                  <a:srgbClr val="008000"/>
                </a:solidFill>
                <a:ln w="9525">
                  <a:solidFill>
                    <a:srgbClr val="008000"/>
                  </a:solidFill>
                  <a:miter lim="800000"/>
                  <a:headEnd/>
                  <a:tailEnd/>
                </a:ln>
                <a:effectLst/>
              </p:spPr>
              <p:txBody>
                <a:bodyPr wrap="none" anchor="ctr"/>
                <a:lstStyle/>
                <a:p>
                  <a:endParaRPr lang="pt-BR"/>
                </a:p>
              </p:txBody>
            </p:sp>
            <p:grpSp>
              <p:nvGrpSpPr>
                <p:cNvPr id="11277" name="Group 13"/>
                <p:cNvGrpSpPr>
                  <a:grpSpLocks/>
                </p:cNvGrpSpPr>
                <p:nvPr/>
              </p:nvGrpSpPr>
              <p:grpSpPr bwMode="auto">
                <a:xfrm rot="584519">
                  <a:off x="1392" y="1776"/>
                  <a:ext cx="624" cy="528"/>
                  <a:chOff x="1392" y="1776"/>
                  <a:chExt cx="624" cy="528"/>
                </a:xfrm>
              </p:grpSpPr>
              <p:sp>
                <p:nvSpPr>
                  <p:cNvPr id="11278" name="Oval 14"/>
                  <p:cNvSpPr>
                    <a:spLocks noChangeArrowheads="1"/>
                  </p:cNvSpPr>
                  <p:nvPr/>
                </p:nvSpPr>
                <p:spPr bwMode="auto">
                  <a:xfrm>
                    <a:off x="1392" y="1872"/>
                    <a:ext cx="624" cy="432"/>
                  </a:xfrm>
                  <a:prstGeom prst="ellipse">
                    <a:avLst/>
                  </a:prstGeom>
                  <a:solidFill>
                    <a:srgbClr val="008000"/>
                  </a:solidFill>
                  <a:ln w="9525">
                    <a:solidFill>
                      <a:srgbClr val="008000"/>
                    </a:solidFill>
                    <a:round/>
                    <a:headEnd/>
                    <a:tailEnd/>
                  </a:ln>
                  <a:effectLst/>
                </p:spPr>
                <p:txBody>
                  <a:bodyPr wrap="none" anchor="ctr"/>
                  <a:lstStyle/>
                  <a:p>
                    <a:endParaRPr lang="pt-BR"/>
                  </a:p>
                </p:txBody>
              </p:sp>
              <p:sp>
                <p:nvSpPr>
                  <p:cNvPr id="11279" name="Oval 15"/>
                  <p:cNvSpPr>
                    <a:spLocks noChangeArrowheads="1"/>
                  </p:cNvSpPr>
                  <p:nvPr/>
                </p:nvSpPr>
                <p:spPr bwMode="auto">
                  <a:xfrm>
                    <a:off x="1392" y="1776"/>
                    <a:ext cx="624" cy="432"/>
                  </a:xfrm>
                  <a:prstGeom prst="ellipse">
                    <a:avLst/>
                  </a:prstGeom>
                  <a:solidFill>
                    <a:schemeClr val="bg1"/>
                  </a:solidFill>
                  <a:ln w="9525">
                    <a:solidFill>
                      <a:schemeClr val="bg1"/>
                    </a:solidFill>
                    <a:round/>
                    <a:headEnd/>
                    <a:tailEnd/>
                  </a:ln>
                  <a:effectLst/>
                </p:spPr>
                <p:txBody>
                  <a:bodyPr wrap="none" anchor="ctr"/>
                  <a:lstStyle/>
                  <a:p>
                    <a:endParaRPr lang="pt-BR"/>
                  </a:p>
                </p:txBody>
              </p:sp>
            </p:grpSp>
          </p:grpSp>
          <p:grpSp>
            <p:nvGrpSpPr>
              <p:cNvPr id="11280" name="Group 16"/>
              <p:cNvGrpSpPr>
                <a:grpSpLocks/>
              </p:cNvGrpSpPr>
              <p:nvPr/>
            </p:nvGrpSpPr>
            <p:grpSpPr bwMode="auto">
              <a:xfrm>
                <a:off x="672" y="2736"/>
                <a:ext cx="4106" cy="1296"/>
                <a:chOff x="672" y="2736"/>
                <a:chExt cx="4106" cy="1296"/>
              </a:xfrm>
            </p:grpSpPr>
            <p:sp>
              <p:nvSpPr>
                <p:cNvPr id="11281" name="Rectangle 17"/>
                <p:cNvSpPr>
                  <a:spLocks noChangeArrowheads="1"/>
                </p:cNvSpPr>
                <p:nvPr/>
              </p:nvSpPr>
              <p:spPr bwMode="auto">
                <a:xfrm>
                  <a:off x="1008" y="2736"/>
                  <a:ext cx="3360" cy="1296"/>
                </a:xfrm>
                <a:prstGeom prst="rect">
                  <a:avLst/>
                </a:prstGeom>
                <a:noFill/>
                <a:ln w="38100">
                  <a:solidFill>
                    <a:srgbClr val="000099"/>
                  </a:solidFill>
                  <a:miter lim="800000"/>
                  <a:headEnd/>
                  <a:tailEnd/>
                </a:ln>
                <a:effectLst/>
              </p:spPr>
              <p:txBody>
                <a:bodyPr wrap="none" anchor="ctr"/>
                <a:lstStyle/>
                <a:p>
                  <a:endParaRPr lang="pt-BR"/>
                </a:p>
              </p:txBody>
            </p:sp>
            <p:sp>
              <p:nvSpPr>
                <p:cNvPr id="11282" name="Rectangle 18"/>
                <p:cNvSpPr>
                  <a:spLocks noChangeArrowheads="1"/>
                </p:cNvSpPr>
                <p:nvPr/>
              </p:nvSpPr>
              <p:spPr bwMode="auto">
                <a:xfrm>
                  <a:off x="1440" y="3120"/>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3" name="Rectangle 19"/>
                <p:cNvSpPr>
                  <a:spLocks noChangeArrowheads="1"/>
                </p:cNvSpPr>
                <p:nvPr/>
              </p:nvSpPr>
              <p:spPr bwMode="auto">
                <a:xfrm>
                  <a:off x="1824" y="2736"/>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4" name="Rectangle 20"/>
                <p:cNvSpPr>
                  <a:spLocks noChangeArrowheads="1"/>
                </p:cNvSpPr>
                <p:nvPr/>
              </p:nvSpPr>
              <p:spPr bwMode="auto">
                <a:xfrm>
                  <a:off x="2186" y="3120"/>
                  <a:ext cx="48" cy="912"/>
                </a:xfrm>
                <a:prstGeom prst="rect">
                  <a:avLst/>
                </a:prstGeom>
                <a:noFill/>
                <a:ln w="28575">
                  <a:solidFill>
                    <a:srgbClr val="000099"/>
                  </a:solidFill>
                  <a:miter lim="800000"/>
                  <a:headEnd/>
                  <a:tailEnd/>
                </a:ln>
                <a:effectLst/>
              </p:spPr>
              <p:txBody>
                <a:bodyPr wrap="none" anchor="ctr"/>
                <a:lstStyle/>
                <a:p>
                  <a:pPr algn="ctr"/>
                  <a:endParaRPr lang="pt-BR" sz="2400"/>
                </a:p>
              </p:txBody>
            </p:sp>
            <p:sp>
              <p:nvSpPr>
                <p:cNvPr id="11285" name="Rectangle 21"/>
                <p:cNvSpPr>
                  <a:spLocks noChangeArrowheads="1"/>
                </p:cNvSpPr>
                <p:nvPr/>
              </p:nvSpPr>
              <p:spPr bwMode="auto">
                <a:xfrm>
                  <a:off x="2566" y="2736"/>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6" name="Rectangle 22"/>
                <p:cNvSpPr>
                  <a:spLocks noChangeArrowheads="1"/>
                </p:cNvSpPr>
                <p:nvPr/>
              </p:nvSpPr>
              <p:spPr bwMode="auto">
                <a:xfrm>
                  <a:off x="2906" y="3109"/>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7" name="Rectangle 23"/>
                <p:cNvSpPr>
                  <a:spLocks noChangeArrowheads="1"/>
                </p:cNvSpPr>
                <p:nvPr/>
              </p:nvSpPr>
              <p:spPr bwMode="auto">
                <a:xfrm>
                  <a:off x="3286" y="2736"/>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8" name="Rectangle 24"/>
                <p:cNvSpPr>
                  <a:spLocks noChangeArrowheads="1"/>
                </p:cNvSpPr>
                <p:nvPr/>
              </p:nvSpPr>
              <p:spPr bwMode="auto">
                <a:xfrm>
                  <a:off x="3637" y="3094"/>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89" name="Rectangle 25"/>
                <p:cNvSpPr>
                  <a:spLocks noChangeArrowheads="1"/>
                </p:cNvSpPr>
                <p:nvPr/>
              </p:nvSpPr>
              <p:spPr bwMode="auto">
                <a:xfrm>
                  <a:off x="3936" y="2736"/>
                  <a:ext cx="48" cy="912"/>
                </a:xfrm>
                <a:prstGeom prst="rect">
                  <a:avLst/>
                </a:prstGeom>
                <a:noFill/>
                <a:ln w="28575">
                  <a:solidFill>
                    <a:srgbClr val="000099"/>
                  </a:solidFill>
                  <a:miter lim="800000"/>
                  <a:headEnd/>
                  <a:tailEnd/>
                </a:ln>
                <a:effectLst/>
              </p:spPr>
              <p:txBody>
                <a:bodyPr wrap="none" anchor="ctr"/>
                <a:lstStyle/>
                <a:p>
                  <a:endParaRPr lang="pt-BR"/>
                </a:p>
              </p:txBody>
            </p:sp>
            <p:sp>
              <p:nvSpPr>
                <p:cNvPr id="11290" name="Rectangle 26"/>
                <p:cNvSpPr>
                  <a:spLocks noChangeArrowheads="1"/>
                </p:cNvSpPr>
                <p:nvPr/>
              </p:nvSpPr>
              <p:spPr bwMode="auto">
                <a:xfrm>
                  <a:off x="827" y="3696"/>
                  <a:ext cx="288" cy="144"/>
                </a:xfrm>
                <a:prstGeom prst="rect">
                  <a:avLst/>
                </a:prstGeom>
                <a:solidFill>
                  <a:schemeClr val="bg1"/>
                </a:solidFill>
                <a:ln w="38100">
                  <a:solidFill>
                    <a:schemeClr val="bg1"/>
                  </a:solidFill>
                  <a:miter lim="800000"/>
                  <a:headEnd/>
                  <a:tailEnd/>
                </a:ln>
                <a:effectLst/>
              </p:spPr>
              <p:txBody>
                <a:bodyPr wrap="none" anchor="ctr"/>
                <a:lstStyle/>
                <a:p>
                  <a:endParaRPr lang="pt-BR"/>
                </a:p>
              </p:txBody>
            </p:sp>
            <p:sp>
              <p:nvSpPr>
                <p:cNvPr id="11291" name="Rectangle 27"/>
                <p:cNvSpPr>
                  <a:spLocks noChangeArrowheads="1"/>
                </p:cNvSpPr>
                <p:nvPr/>
              </p:nvSpPr>
              <p:spPr bwMode="auto">
                <a:xfrm>
                  <a:off x="4309" y="2880"/>
                  <a:ext cx="288" cy="144"/>
                </a:xfrm>
                <a:prstGeom prst="rect">
                  <a:avLst/>
                </a:prstGeom>
                <a:solidFill>
                  <a:schemeClr val="bg1"/>
                </a:solidFill>
                <a:ln w="9525">
                  <a:solidFill>
                    <a:schemeClr val="bg1"/>
                  </a:solidFill>
                  <a:miter lim="800000"/>
                  <a:headEnd/>
                  <a:tailEnd/>
                </a:ln>
                <a:effectLst/>
              </p:spPr>
              <p:txBody>
                <a:bodyPr wrap="none" anchor="ctr"/>
                <a:lstStyle/>
                <a:p>
                  <a:endParaRPr lang="pt-BR"/>
                </a:p>
              </p:txBody>
            </p:sp>
            <p:sp>
              <p:nvSpPr>
                <p:cNvPr id="11292" name="Line 28"/>
                <p:cNvSpPr>
                  <a:spLocks noChangeShapeType="1"/>
                </p:cNvSpPr>
                <p:nvPr/>
              </p:nvSpPr>
              <p:spPr bwMode="auto">
                <a:xfrm>
                  <a:off x="875" y="3696"/>
                  <a:ext cx="144" cy="0"/>
                </a:xfrm>
                <a:prstGeom prst="line">
                  <a:avLst/>
                </a:prstGeom>
                <a:noFill/>
                <a:ln w="38100">
                  <a:solidFill>
                    <a:srgbClr val="000099"/>
                  </a:solidFill>
                  <a:round/>
                  <a:headEnd/>
                  <a:tailEnd/>
                </a:ln>
                <a:effectLst/>
              </p:spPr>
              <p:txBody>
                <a:bodyPr/>
                <a:lstStyle/>
                <a:p>
                  <a:endParaRPr lang="pt-BR"/>
                </a:p>
              </p:txBody>
            </p:sp>
            <p:sp>
              <p:nvSpPr>
                <p:cNvPr id="11293" name="Line 29"/>
                <p:cNvSpPr>
                  <a:spLocks noChangeShapeType="1"/>
                </p:cNvSpPr>
                <p:nvPr/>
              </p:nvSpPr>
              <p:spPr bwMode="auto">
                <a:xfrm>
                  <a:off x="884" y="3696"/>
                  <a:ext cx="144" cy="0"/>
                </a:xfrm>
                <a:prstGeom prst="line">
                  <a:avLst/>
                </a:prstGeom>
                <a:noFill/>
                <a:ln w="38100">
                  <a:solidFill>
                    <a:srgbClr val="000099"/>
                  </a:solidFill>
                  <a:round/>
                  <a:headEnd/>
                  <a:tailEnd/>
                </a:ln>
                <a:effectLst/>
              </p:spPr>
              <p:txBody>
                <a:bodyPr/>
                <a:lstStyle/>
                <a:p>
                  <a:endParaRPr lang="pt-BR"/>
                </a:p>
              </p:txBody>
            </p:sp>
            <p:sp>
              <p:nvSpPr>
                <p:cNvPr id="11294" name="Rectangle 30"/>
                <p:cNvSpPr>
                  <a:spLocks noChangeArrowheads="1"/>
                </p:cNvSpPr>
                <p:nvPr/>
              </p:nvSpPr>
              <p:spPr bwMode="auto">
                <a:xfrm>
                  <a:off x="4309" y="2880"/>
                  <a:ext cx="288" cy="144"/>
                </a:xfrm>
                <a:prstGeom prst="rect">
                  <a:avLst/>
                </a:prstGeom>
                <a:solidFill>
                  <a:schemeClr val="bg1"/>
                </a:solidFill>
                <a:ln w="38100">
                  <a:solidFill>
                    <a:schemeClr val="bg1"/>
                  </a:solidFill>
                  <a:miter lim="800000"/>
                  <a:headEnd/>
                  <a:tailEnd/>
                </a:ln>
                <a:effectLst/>
              </p:spPr>
              <p:txBody>
                <a:bodyPr wrap="none" anchor="ctr"/>
                <a:lstStyle/>
                <a:p>
                  <a:endParaRPr lang="pt-BR"/>
                </a:p>
              </p:txBody>
            </p:sp>
            <p:sp>
              <p:nvSpPr>
                <p:cNvPr id="11295" name="Line 31"/>
                <p:cNvSpPr>
                  <a:spLocks noChangeShapeType="1"/>
                </p:cNvSpPr>
                <p:nvPr/>
              </p:nvSpPr>
              <p:spPr bwMode="auto">
                <a:xfrm>
                  <a:off x="4357" y="2880"/>
                  <a:ext cx="144" cy="0"/>
                </a:xfrm>
                <a:prstGeom prst="line">
                  <a:avLst/>
                </a:prstGeom>
                <a:noFill/>
                <a:ln w="38100">
                  <a:solidFill>
                    <a:srgbClr val="000099"/>
                  </a:solidFill>
                  <a:round/>
                  <a:headEnd/>
                  <a:tailEnd/>
                </a:ln>
                <a:effectLst/>
              </p:spPr>
              <p:txBody>
                <a:bodyPr/>
                <a:lstStyle/>
                <a:p>
                  <a:endParaRPr lang="pt-BR"/>
                </a:p>
              </p:txBody>
            </p:sp>
            <p:sp>
              <p:nvSpPr>
                <p:cNvPr id="11296" name="Line 32"/>
                <p:cNvSpPr>
                  <a:spLocks noChangeShapeType="1"/>
                </p:cNvSpPr>
                <p:nvPr/>
              </p:nvSpPr>
              <p:spPr bwMode="auto">
                <a:xfrm>
                  <a:off x="4357" y="3024"/>
                  <a:ext cx="144" cy="0"/>
                </a:xfrm>
                <a:prstGeom prst="line">
                  <a:avLst/>
                </a:prstGeom>
                <a:noFill/>
                <a:ln w="38100">
                  <a:solidFill>
                    <a:srgbClr val="000099"/>
                  </a:solidFill>
                  <a:round/>
                  <a:headEnd/>
                  <a:tailEnd/>
                </a:ln>
                <a:effectLst/>
              </p:spPr>
              <p:txBody>
                <a:bodyPr/>
                <a:lstStyle/>
                <a:p>
                  <a:endParaRPr lang="pt-BR"/>
                </a:p>
              </p:txBody>
            </p:sp>
            <p:sp>
              <p:nvSpPr>
                <p:cNvPr id="11297" name="Line 33"/>
                <p:cNvSpPr>
                  <a:spLocks noChangeShapeType="1"/>
                </p:cNvSpPr>
                <p:nvPr/>
              </p:nvSpPr>
              <p:spPr bwMode="auto">
                <a:xfrm>
                  <a:off x="672" y="3759"/>
                  <a:ext cx="576" cy="0"/>
                </a:xfrm>
                <a:prstGeom prst="line">
                  <a:avLst/>
                </a:prstGeom>
                <a:noFill/>
                <a:ln w="38100">
                  <a:solidFill>
                    <a:srgbClr val="FF0000"/>
                  </a:solidFill>
                  <a:round/>
                  <a:headEnd/>
                  <a:tailEnd type="triangle" w="med" len="med"/>
                </a:ln>
                <a:effectLst/>
              </p:spPr>
              <p:txBody>
                <a:bodyPr/>
                <a:lstStyle/>
                <a:p>
                  <a:endParaRPr lang="pt-BR"/>
                </a:p>
              </p:txBody>
            </p:sp>
            <p:sp>
              <p:nvSpPr>
                <p:cNvPr id="11298" name="Line 34"/>
                <p:cNvSpPr>
                  <a:spLocks noChangeShapeType="1"/>
                </p:cNvSpPr>
                <p:nvPr/>
              </p:nvSpPr>
              <p:spPr bwMode="auto">
                <a:xfrm>
                  <a:off x="4202" y="2950"/>
                  <a:ext cx="576" cy="0"/>
                </a:xfrm>
                <a:prstGeom prst="line">
                  <a:avLst/>
                </a:prstGeom>
                <a:noFill/>
                <a:ln w="38100">
                  <a:solidFill>
                    <a:srgbClr val="FF0000"/>
                  </a:solidFill>
                  <a:round/>
                  <a:headEnd/>
                  <a:tailEnd type="triangle" w="med" len="med"/>
                </a:ln>
                <a:effectLst/>
              </p:spPr>
              <p:txBody>
                <a:bodyPr/>
                <a:lstStyle/>
                <a:p>
                  <a:endParaRPr lang="pt-BR"/>
                </a:p>
              </p:txBody>
            </p:sp>
            <p:sp>
              <p:nvSpPr>
                <p:cNvPr id="11299" name="Arc 35"/>
                <p:cNvSpPr>
                  <a:spLocks/>
                </p:cNvSpPr>
                <p:nvPr/>
              </p:nvSpPr>
              <p:spPr bwMode="auto">
                <a:xfrm rot="10800000" flipV="1">
                  <a:off x="1249" y="2880"/>
                  <a:ext cx="384" cy="414"/>
                </a:xfrm>
                <a:custGeom>
                  <a:avLst/>
                  <a:gdLst>
                    <a:gd name="G0" fmla="+- 21600 0 0"/>
                    <a:gd name="G1" fmla="+- 21600 0 0"/>
                    <a:gd name="G2" fmla="+- 21600 0 0"/>
                    <a:gd name="T0" fmla="*/ 292 w 43200"/>
                    <a:gd name="T1" fmla="*/ 25137 h 26603"/>
                    <a:gd name="T2" fmla="*/ 42613 w 43200"/>
                    <a:gd name="T3" fmla="*/ 26603 h 26603"/>
                    <a:gd name="T4" fmla="*/ 21600 w 43200"/>
                    <a:gd name="T5" fmla="*/ 21600 h 26603"/>
                  </a:gdLst>
                  <a:ahLst/>
                  <a:cxnLst>
                    <a:cxn ang="0">
                      <a:pos x="T0" y="T1"/>
                    </a:cxn>
                    <a:cxn ang="0">
                      <a:pos x="T2" y="T3"/>
                    </a:cxn>
                    <a:cxn ang="0">
                      <a:pos x="T4" y="T5"/>
                    </a:cxn>
                  </a:cxnLst>
                  <a:rect l="0" t="0" r="r" b="b"/>
                  <a:pathLst>
                    <a:path w="43200" h="26603" fill="none"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path>
                    <a:path w="43200" h="26603" stroke="0"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lnTo>
                        <a:pt x="21600"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0" name="Arc 36"/>
                <p:cNvSpPr>
                  <a:spLocks/>
                </p:cNvSpPr>
                <p:nvPr/>
              </p:nvSpPr>
              <p:spPr bwMode="auto">
                <a:xfrm rot="-10800000">
                  <a:off x="1680" y="3312"/>
                  <a:ext cx="374" cy="414"/>
                </a:xfrm>
                <a:custGeom>
                  <a:avLst/>
                  <a:gdLst>
                    <a:gd name="G0" fmla="+- 20513 0 0"/>
                    <a:gd name="G1" fmla="+- 21600 0 0"/>
                    <a:gd name="G2" fmla="+- 21600 0 0"/>
                    <a:gd name="T0" fmla="*/ 0 w 42113"/>
                    <a:gd name="T1" fmla="*/ 14834 h 26603"/>
                    <a:gd name="T2" fmla="*/ 41526 w 42113"/>
                    <a:gd name="T3" fmla="*/ 26603 h 26603"/>
                    <a:gd name="T4" fmla="*/ 20513 w 42113"/>
                    <a:gd name="T5" fmla="*/ 21600 h 26603"/>
                  </a:gdLst>
                  <a:ahLst/>
                  <a:cxnLst>
                    <a:cxn ang="0">
                      <a:pos x="T0" y="T1"/>
                    </a:cxn>
                    <a:cxn ang="0">
                      <a:pos x="T2" y="T3"/>
                    </a:cxn>
                    <a:cxn ang="0">
                      <a:pos x="T4" y="T5"/>
                    </a:cxn>
                  </a:cxnLst>
                  <a:rect l="0" t="0" r="r" b="b"/>
                  <a:pathLst>
                    <a:path w="42113" h="26603" fill="none" extrusionOk="0">
                      <a:moveTo>
                        <a:pt x="0" y="14834"/>
                      </a:moveTo>
                      <a:cubicBezTo>
                        <a:pt x="2920" y="5980"/>
                        <a:pt x="11190" y="-1"/>
                        <a:pt x="20513" y="0"/>
                      </a:cubicBezTo>
                      <a:cubicBezTo>
                        <a:pt x="32442" y="0"/>
                        <a:pt x="42113" y="9670"/>
                        <a:pt x="42113" y="21600"/>
                      </a:cubicBezTo>
                      <a:cubicBezTo>
                        <a:pt x="42113" y="23284"/>
                        <a:pt x="41915" y="24963"/>
                        <a:pt x="41525" y="26602"/>
                      </a:cubicBezTo>
                    </a:path>
                    <a:path w="42113" h="26603" stroke="0" extrusionOk="0">
                      <a:moveTo>
                        <a:pt x="0" y="14834"/>
                      </a:moveTo>
                      <a:cubicBezTo>
                        <a:pt x="2920" y="5980"/>
                        <a:pt x="11190" y="-1"/>
                        <a:pt x="20513" y="0"/>
                      </a:cubicBezTo>
                      <a:cubicBezTo>
                        <a:pt x="32442" y="0"/>
                        <a:pt x="42113" y="9670"/>
                        <a:pt x="42113" y="21600"/>
                      </a:cubicBezTo>
                      <a:cubicBezTo>
                        <a:pt x="42113" y="23284"/>
                        <a:pt x="41915" y="24963"/>
                        <a:pt x="41525" y="26602"/>
                      </a:cubicBezTo>
                      <a:lnTo>
                        <a:pt x="20513"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1" name="Arc 37"/>
                <p:cNvSpPr>
                  <a:spLocks/>
                </p:cNvSpPr>
                <p:nvPr/>
              </p:nvSpPr>
              <p:spPr bwMode="auto">
                <a:xfrm rot="10800000" flipV="1">
                  <a:off x="2043" y="2880"/>
                  <a:ext cx="384" cy="414"/>
                </a:xfrm>
                <a:custGeom>
                  <a:avLst/>
                  <a:gdLst>
                    <a:gd name="G0" fmla="+- 21600 0 0"/>
                    <a:gd name="G1" fmla="+- 21600 0 0"/>
                    <a:gd name="G2" fmla="+- 21600 0 0"/>
                    <a:gd name="T0" fmla="*/ 292 w 43200"/>
                    <a:gd name="T1" fmla="*/ 25137 h 26603"/>
                    <a:gd name="T2" fmla="*/ 42613 w 43200"/>
                    <a:gd name="T3" fmla="*/ 26603 h 26603"/>
                    <a:gd name="T4" fmla="*/ 21600 w 43200"/>
                    <a:gd name="T5" fmla="*/ 21600 h 26603"/>
                  </a:gdLst>
                  <a:ahLst/>
                  <a:cxnLst>
                    <a:cxn ang="0">
                      <a:pos x="T0" y="T1"/>
                    </a:cxn>
                    <a:cxn ang="0">
                      <a:pos x="T2" y="T3"/>
                    </a:cxn>
                    <a:cxn ang="0">
                      <a:pos x="T4" y="T5"/>
                    </a:cxn>
                  </a:cxnLst>
                  <a:rect l="0" t="0" r="r" b="b"/>
                  <a:pathLst>
                    <a:path w="43200" h="26603" fill="none"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path>
                    <a:path w="43200" h="26603" stroke="0"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lnTo>
                        <a:pt x="21600"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2" name="Arc 38"/>
                <p:cNvSpPr>
                  <a:spLocks/>
                </p:cNvSpPr>
                <p:nvPr/>
              </p:nvSpPr>
              <p:spPr bwMode="auto">
                <a:xfrm rot="10800000" flipV="1">
                  <a:off x="2736" y="2880"/>
                  <a:ext cx="384" cy="414"/>
                </a:xfrm>
                <a:custGeom>
                  <a:avLst/>
                  <a:gdLst>
                    <a:gd name="G0" fmla="+- 21600 0 0"/>
                    <a:gd name="G1" fmla="+- 21600 0 0"/>
                    <a:gd name="G2" fmla="+- 21600 0 0"/>
                    <a:gd name="T0" fmla="*/ 292 w 43200"/>
                    <a:gd name="T1" fmla="*/ 25137 h 26603"/>
                    <a:gd name="T2" fmla="*/ 42613 w 43200"/>
                    <a:gd name="T3" fmla="*/ 26603 h 26603"/>
                    <a:gd name="T4" fmla="*/ 21600 w 43200"/>
                    <a:gd name="T5" fmla="*/ 21600 h 26603"/>
                  </a:gdLst>
                  <a:ahLst/>
                  <a:cxnLst>
                    <a:cxn ang="0">
                      <a:pos x="T0" y="T1"/>
                    </a:cxn>
                    <a:cxn ang="0">
                      <a:pos x="T2" y="T3"/>
                    </a:cxn>
                    <a:cxn ang="0">
                      <a:pos x="T4" y="T5"/>
                    </a:cxn>
                  </a:cxnLst>
                  <a:rect l="0" t="0" r="r" b="b"/>
                  <a:pathLst>
                    <a:path w="43200" h="26603" fill="none"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path>
                    <a:path w="43200" h="26603" stroke="0"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lnTo>
                        <a:pt x="21600"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3" name="Arc 39"/>
                <p:cNvSpPr>
                  <a:spLocks/>
                </p:cNvSpPr>
                <p:nvPr/>
              </p:nvSpPr>
              <p:spPr bwMode="auto">
                <a:xfrm rot="10800000" flipV="1">
                  <a:off x="3456" y="2880"/>
                  <a:ext cx="384" cy="414"/>
                </a:xfrm>
                <a:custGeom>
                  <a:avLst/>
                  <a:gdLst>
                    <a:gd name="G0" fmla="+- 21600 0 0"/>
                    <a:gd name="G1" fmla="+- 21600 0 0"/>
                    <a:gd name="G2" fmla="+- 21600 0 0"/>
                    <a:gd name="T0" fmla="*/ 292 w 43200"/>
                    <a:gd name="T1" fmla="*/ 25137 h 26603"/>
                    <a:gd name="T2" fmla="*/ 42613 w 43200"/>
                    <a:gd name="T3" fmla="*/ 26603 h 26603"/>
                    <a:gd name="T4" fmla="*/ 21600 w 43200"/>
                    <a:gd name="T5" fmla="*/ 21600 h 26603"/>
                  </a:gdLst>
                  <a:ahLst/>
                  <a:cxnLst>
                    <a:cxn ang="0">
                      <a:pos x="T0" y="T1"/>
                    </a:cxn>
                    <a:cxn ang="0">
                      <a:pos x="T2" y="T3"/>
                    </a:cxn>
                    <a:cxn ang="0">
                      <a:pos x="T4" y="T5"/>
                    </a:cxn>
                  </a:cxnLst>
                  <a:rect l="0" t="0" r="r" b="b"/>
                  <a:pathLst>
                    <a:path w="43200" h="26603" fill="none"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path>
                    <a:path w="43200" h="26603" stroke="0" extrusionOk="0">
                      <a:moveTo>
                        <a:pt x="291" y="25137"/>
                      </a:moveTo>
                      <a:cubicBezTo>
                        <a:pt x="97" y="23968"/>
                        <a:pt x="0" y="22785"/>
                        <a:pt x="0" y="21600"/>
                      </a:cubicBezTo>
                      <a:cubicBezTo>
                        <a:pt x="0" y="9670"/>
                        <a:pt x="9670" y="0"/>
                        <a:pt x="21600" y="0"/>
                      </a:cubicBezTo>
                      <a:cubicBezTo>
                        <a:pt x="33529" y="0"/>
                        <a:pt x="43200" y="9670"/>
                        <a:pt x="43200" y="21600"/>
                      </a:cubicBezTo>
                      <a:cubicBezTo>
                        <a:pt x="43200" y="23284"/>
                        <a:pt x="43002" y="24963"/>
                        <a:pt x="42612" y="26602"/>
                      </a:cubicBezTo>
                      <a:lnTo>
                        <a:pt x="21600"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4" name="Arc 40"/>
                <p:cNvSpPr>
                  <a:spLocks/>
                </p:cNvSpPr>
                <p:nvPr/>
              </p:nvSpPr>
              <p:spPr bwMode="auto">
                <a:xfrm rot="-10800000">
                  <a:off x="2400" y="3312"/>
                  <a:ext cx="376" cy="414"/>
                </a:xfrm>
                <a:custGeom>
                  <a:avLst/>
                  <a:gdLst>
                    <a:gd name="G0" fmla="+- 20751 0 0"/>
                    <a:gd name="G1" fmla="+- 21600 0 0"/>
                    <a:gd name="G2" fmla="+- 21600 0 0"/>
                    <a:gd name="T0" fmla="*/ 0 w 42351"/>
                    <a:gd name="T1" fmla="*/ 15605 h 26603"/>
                    <a:gd name="T2" fmla="*/ 41764 w 42351"/>
                    <a:gd name="T3" fmla="*/ 26603 h 26603"/>
                    <a:gd name="T4" fmla="*/ 20751 w 42351"/>
                    <a:gd name="T5" fmla="*/ 21600 h 26603"/>
                  </a:gdLst>
                  <a:ahLst/>
                  <a:cxnLst>
                    <a:cxn ang="0">
                      <a:pos x="T0" y="T1"/>
                    </a:cxn>
                    <a:cxn ang="0">
                      <a:pos x="T2" y="T3"/>
                    </a:cxn>
                    <a:cxn ang="0">
                      <a:pos x="T4" y="T5"/>
                    </a:cxn>
                  </a:cxnLst>
                  <a:rect l="0" t="0" r="r" b="b"/>
                  <a:pathLst>
                    <a:path w="42351" h="26603" fill="none" extrusionOk="0">
                      <a:moveTo>
                        <a:pt x="-1" y="15604"/>
                      </a:moveTo>
                      <a:cubicBezTo>
                        <a:pt x="2669" y="6362"/>
                        <a:pt x="11130" y="-1"/>
                        <a:pt x="20751" y="0"/>
                      </a:cubicBezTo>
                      <a:cubicBezTo>
                        <a:pt x="32680" y="0"/>
                        <a:pt x="42351" y="9670"/>
                        <a:pt x="42351" y="21600"/>
                      </a:cubicBezTo>
                      <a:cubicBezTo>
                        <a:pt x="42351" y="23284"/>
                        <a:pt x="42153" y="24963"/>
                        <a:pt x="41763" y="26602"/>
                      </a:cubicBezTo>
                    </a:path>
                    <a:path w="42351" h="26603" stroke="0" extrusionOk="0">
                      <a:moveTo>
                        <a:pt x="-1" y="15604"/>
                      </a:moveTo>
                      <a:cubicBezTo>
                        <a:pt x="2669" y="6362"/>
                        <a:pt x="11130" y="-1"/>
                        <a:pt x="20751" y="0"/>
                      </a:cubicBezTo>
                      <a:cubicBezTo>
                        <a:pt x="32680" y="0"/>
                        <a:pt x="42351" y="9670"/>
                        <a:pt x="42351" y="21600"/>
                      </a:cubicBezTo>
                      <a:cubicBezTo>
                        <a:pt x="42351" y="23284"/>
                        <a:pt x="42153" y="24963"/>
                        <a:pt x="41763" y="26602"/>
                      </a:cubicBezTo>
                      <a:lnTo>
                        <a:pt x="20751"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5" name="Arc 41"/>
                <p:cNvSpPr>
                  <a:spLocks/>
                </p:cNvSpPr>
                <p:nvPr/>
              </p:nvSpPr>
              <p:spPr bwMode="auto">
                <a:xfrm rot="-10800000">
                  <a:off x="3119" y="3312"/>
                  <a:ext cx="377" cy="414"/>
                </a:xfrm>
                <a:custGeom>
                  <a:avLst/>
                  <a:gdLst>
                    <a:gd name="G0" fmla="+- 20841 0 0"/>
                    <a:gd name="G1" fmla="+- 21600 0 0"/>
                    <a:gd name="G2" fmla="+- 21600 0 0"/>
                    <a:gd name="T0" fmla="*/ 0 w 42441"/>
                    <a:gd name="T1" fmla="*/ 15923 h 26603"/>
                    <a:gd name="T2" fmla="*/ 41854 w 42441"/>
                    <a:gd name="T3" fmla="*/ 26603 h 26603"/>
                    <a:gd name="T4" fmla="*/ 20841 w 42441"/>
                    <a:gd name="T5" fmla="*/ 21600 h 26603"/>
                  </a:gdLst>
                  <a:ahLst/>
                  <a:cxnLst>
                    <a:cxn ang="0">
                      <a:pos x="T0" y="T1"/>
                    </a:cxn>
                    <a:cxn ang="0">
                      <a:pos x="T2" y="T3"/>
                    </a:cxn>
                    <a:cxn ang="0">
                      <a:pos x="T4" y="T5"/>
                    </a:cxn>
                  </a:cxnLst>
                  <a:rect l="0" t="0" r="r" b="b"/>
                  <a:pathLst>
                    <a:path w="42441" h="26603" fill="none" extrusionOk="0">
                      <a:moveTo>
                        <a:pt x="0" y="15923"/>
                      </a:moveTo>
                      <a:cubicBezTo>
                        <a:pt x="2561" y="6522"/>
                        <a:pt x="11097" y="-1"/>
                        <a:pt x="20841" y="0"/>
                      </a:cubicBezTo>
                      <a:cubicBezTo>
                        <a:pt x="32770" y="0"/>
                        <a:pt x="42441" y="9670"/>
                        <a:pt x="42441" y="21600"/>
                      </a:cubicBezTo>
                      <a:cubicBezTo>
                        <a:pt x="42441" y="23284"/>
                        <a:pt x="42243" y="24963"/>
                        <a:pt x="41853" y="26602"/>
                      </a:cubicBezTo>
                    </a:path>
                    <a:path w="42441" h="26603" stroke="0" extrusionOk="0">
                      <a:moveTo>
                        <a:pt x="0" y="15923"/>
                      </a:moveTo>
                      <a:cubicBezTo>
                        <a:pt x="2561" y="6522"/>
                        <a:pt x="11097" y="-1"/>
                        <a:pt x="20841" y="0"/>
                      </a:cubicBezTo>
                      <a:cubicBezTo>
                        <a:pt x="32770" y="0"/>
                        <a:pt x="42441" y="9670"/>
                        <a:pt x="42441" y="21600"/>
                      </a:cubicBezTo>
                      <a:cubicBezTo>
                        <a:pt x="42441" y="23284"/>
                        <a:pt x="42243" y="24963"/>
                        <a:pt x="41853" y="26602"/>
                      </a:cubicBezTo>
                      <a:lnTo>
                        <a:pt x="20841"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6" name="Arc 42"/>
                <p:cNvSpPr>
                  <a:spLocks/>
                </p:cNvSpPr>
                <p:nvPr/>
              </p:nvSpPr>
              <p:spPr bwMode="auto">
                <a:xfrm rot="-10800000">
                  <a:off x="3810" y="3312"/>
                  <a:ext cx="382" cy="414"/>
                </a:xfrm>
                <a:custGeom>
                  <a:avLst/>
                  <a:gdLst>
                    <a:gd name="G0" fmla="+- 21430 0 0"/>
                    <a:gd name="G1" fmla="+- 21600 0 0"/>
                    <a:gd name="G2" fmla="+- 21600 0 0"/>
                    <a:gd name="T0" fmla="*/ 0 w 43030"/>
                    <a:gd name="T1" fmla="*/ 18892 h 26603"/>
                    <a:gd name="T2" fmla="*/ 42443 w 43030"/>
                    <a:gd name="T3" fmla="*/ 26603 h 26603"/>
                    <a:gd name="T4" fmla="*/ 21430 w 43030"/>
                    <a:gd name="T5" fmla="*/ 21600 h 26603"/>
                  </a:gdLst>
                  <a:ahLst/>
                  <a:cxnLst>
                    <a:cxn ang="0">
                      <a:pos x="T0" y="T1"/>
                    </a:cxn>
                    <a:cxn ang="0">
                      <a:pos x="T2" y="T3"/>
                    </a:cxn>
                    <a:cxn ang="0">
                      <a:pos x="T4" y="T5"/>
                    </a:cxn>
                  </a:cxnLst>
                  <a:rect l="0" t="0" r="r" b="b"/>
                  <a:pathLst>
                    <a:path w="43030" h="26603" fill="none" extrusionOk="0">
                      <a:moveTo>
                        <a:pt x="0" y="18892"/>
                      </a:moveTo>
                      <a:cubicBezTo>
                        <a:pt x="1364" y="8095"/>
                        <a:pt x="10547" y="-1"/>
                        <a:pt x="21430" y="0"/>
                      </a:cubicBezTo>
                      <a:cubicBezTo>
                        <a:pt x="33359" y="0"/>
                        <a:pt x="43030" y="9670"/>
                        <a:pt x="43030" y="21600"/>
                      </a:cubicBezTo>
                      <a:cubicBezTo>
                        <a:pt x="43030" y="23284"/>
                        <a:pt x="42832" y="24963"/>
                        <a:pt x="42442" y="26602"/>
                      </a:cubicBezTo>
                    </a:path>
                    <a:path w="43030" h="26603" stroke="0" extrusionOk="0">
                      <a:moveTo>
                        <a:pt x="0" y="18892"/>
                      </a:moveTo>
                      <a:cubicBezTo>
                        <a:pt x="1364" y="8095"/>
                        <a:pt x="10547" y="-1"/>
                        <a:pt x="21430" y="0"/>
                      </a:cubicBezTo>
                      <a:cubicBezTo>
                        <a:pt x="33359" y="0"/>
                        <a:pt x="43030" y="9670"/>
                        <a:pt x="43030" y="21600"/>
                      </a:cubicBezTo>
                      <a:cubicBezTo>
                        <a:pt x="43030" y="23284"/>
                        <a:pt x="42832" y="24963"/>
                        <a:pt x="42442" y="26602"/>
                      </a:cubicBezTo>
                      <a:lnTo>
                        <a:pt x="21430" y="21600"/>
                      </a:lnTo>
                      <a:close/>
                    </a:path>
                  </a:pathLst>
                </a:custGeom>
                <a:noFill/>
                <a:ln w="28575">
                  <a:solidFill>
                    <a:srgbClr val="FF0000"/>
                  </a:solidFill>
                  <a:round/>
                  <a:headEnd type="triangle" w="med" len="med"/>
                  <a:tailEnd/>
                </a:ln>
                <a:effectLst/>
              </p:spPr>
              <p:txBody>
                <a:bodyPr wrap="none" anchor="ctr"/>
                <a:lstStyle/>
                <a:p>
                  <a:endParaRPr lang="pt-BR"/>
                </a:p>
              </p:txBody>
            </p:sp>
            <p:sp>
              <p:nvSpPr>
                <p:cNvPr id="11307" name="Line 43"/>
                <p:cNvSpPr>
                  <a:spLocks noChangeShapeType="1"/>
                </p:cNvSpPr>
                <p:nvPr/>
              </p:nvSpPr>
              <p:spPr bwMode="auto">
                <a:xfrm>
                  <a:off x="876" y="3840"/>
                  <a:ext cx="144" cy="0"/>
                </a:xfrm>
                <a:prstGeom prst="line">
                  <a:avLst/>
                </a:prstGeom>
                <a:noFill/>
                <a:ln w="38100">
                  <a:solidFill>
                    <a:srgbClr val="000099"/>
                  </a:solidFill>
                  <a:round/>
                  <a:headEnd/>
                  <a:tailEnd/>
                </a:ln>
                <a:effectLst/>
              </p:spPr>
              <p:txBody>
                <a:bodyPr/>
                <a:lstStyle/>
                <a:p>
                  <a:endParaRPr lang="pt-BR"/>
                </a:p>
              </p:txBody>
            </p:sp>
          </p:grpSp>
          <p:sp>
            <p:nvSpPr>
              <p:cNvPr id="11308" name="Freeform 44"/>
              <p:cNvSpPr>
                <a:spLocks/>
              </p:cNvSpPr>
              <p:nvPr/>
            </p:nvSpPr>
            <p:spPr bwMode="auto">
              <a:xfrm>
                <a:off x="1008" y="3726"/>
                <a:ext cx="414" cy="288"/>
              </a:xfrm>
              <a:custGeom>
                <a:avLst/>
                <a:gdLst/>
                <a:ahLst/>
                <a:cxnLst>
                  <a:cxn ang="0">
                    <a:pos x="0" y="288"/>
                  </a:cxn>
                  <a:cxn ang="0">
                    <a:pos x="432" y="288"/>
                  </a:cxn>
                  <a:cxn ang="0">
                    <a:pos x="432" y="0"/>
                  </a:cxn>
                  <a:cxn ang="0">
                    <a:pos x="384" y="48"/>
                  </a:cxn>
                  <a:cxn ang="0">
                    <a:pos x="336" y="96"/>
                  </a:cxn>
                  <a:cxn ang="0">
                    <a:pos x="288" y="144"/>
                  </a:cxn>
                  <a:cxn ang="0">
                    <a:pos x="192" y="144"/>
                  </a:cxn>
                  <a:cxn ang="0">
                    <a:pos x="144" y="192"/>
                  </a:cxn>
                  <a:cxn ang="0">
                    <a:pos x="48" y="192"/>
                  </a:cxn>
                  <a:cxn ang="0">
                    <a:pos x="0" y="288"/>
                  </a:cxn>
                </a:cxnLst>
                <a:rect l="0" t="0" r="r" b="b"/>
                <a:pathLst>
                  <a:path w="432" h="288">
                    <a:moveTo>
                      <a:pt x="0" y="288"/>
                    </a:moveTo>
                    <a:lnTo>
                      <a:pt x="432" y="288"/>
                    </a:lnTo>
                    <a:lnTo>
                      <a:pt x="432" y="0"/>
                    </a:lnTo>
                    <a:lnTo>
                      <a:pt x="384" y="48"/>
                    </a:lnTo>
                    <a:lnTo>
                      <a:pt x="336" y="96"/>
                    </a:lnTo>
                    <a:lnTo>
                      <a:pt x="288" y="144"/>
                    </a:lnTo>
                    <a:lnTo>
                      <a:pt x="192" y="144"/>
                    </a:lnTo>
                    <a:lnTo>
                      <a:pt x="144" y="192"/>
                    </a:lnTo>
                    <a:lnTo>
                      <a:pt x="48" y="192"/>
                    </a:lnTo>
                    <a:lnTo>
                      <a:pt x="0" y="288"/>
                    </a:lnTo>
                    <a:close/>
                  </a:path>
                </a:pathLst>
              </a:custGeom>
              <a:solidFill>
                <a:srgbClr val="008000"/>
              </a:solidFill>
              <a:ln w="9525">
                <a:solidFill>
                  <a:srgbClr val="008000"/>
                </a:solidFill>
                <a:round/>
                <a:headEnd/>
                <a:tailEnd/>
              </a:ln>
              <a:effectLst/>
            </p:spPr>
            <p:txBody>
              <a:bodyPr/>
              <a:lstStyle/>
              <a:p>
                <a:endParaRPr lang="pt-BR"/>
              </a:p>
            </p:txBody>
          </p:sp>
          <p:grpSp>
            <p:nvGrpSpPr>
              <p:cNvPr id="11309" name="Group 45"/>
              <p:cNvGrpSpPr>
                <a:grpSpLocks/>
              </p:cNvGrpSpPr>
              <p:nvPr/>
            </p:nvGrpSpPr>
            <p:grpSpPr bwMode="auto">
              <a:xfrm>
                <a:off x="2967" y="3801"/>
                <a:ext cx="642" cy="210"/>
                <a:chOff x="1392" y="1776"/>
                <a:chExt cx="624" cy="768"/>
              </a:xfrm>
            </p:grpSpPr>
            <p:sp>
              <p:nvSpPr>
                <p:cNvPr id="11310" name="Rectangle 46"/>
                <p:cNvSpPr>
                  <a:spLocks noChangeArrowheads="1"/>
                </p:cNvSpPr>
                <p:nvPr/>
              </p:nvSpPr>
              <p:spPr bwMode="auto">
                <a:xfrm>
                  <a:off x="1392" y="2016"/>
                  <a:ext cx="624" cy="528"/>
                </a:xfrm>
                <a:prstGeom prst="rect">
                  <a:avLst/>
                </a:prstGeom>
                <a:solidFill>
                  <a:srgbClr val="008000"/>
                </a:solidFill>
                <a:ln w="9525">
                  <a:solidFill>
                    <a:srgbClr val="008000"/>
                  </a:solidFill>
                  <a:miter lim="800000"/>
                  <a:headEnd/>
                  <a:tailEnd/>
                </a:ln>
                <a:effectLst/>
              </p:spPr>
              <p:txBody>
                <a:bodyPr wrap="none" anchor="ctr"/>
                <a:lstStyle/>
                <a:p>
                  <a:endParaRPr lang="pt-BR"/>
                </a:p>
              </p:txBody>
            </p:sp>
            <p:grpSp>
              <p:nvGrpSpPr>
                <p:cNvPr id="11311" name="Group 47"/>
                <p:cNvGrpSpPr>
                  <a:grpSpLocks/>
                </p:cNvGrpSpPr>
                <p:nvPr/>
              </p:nvGrpSpPr>
              <p:grpSpPr bwMode="auto">
                <a:xfrm rot="584519">
                  <a:off x="1392" y="1776"/>
                  <a:ext cx="624" cy="528"/>
                  <a:chOff x="1392" y="1776"/>
                  <a:chExt cx="624" cy="528"/>
                </a:xfrm>
              </p:grpSpPr>
              <p:sp>
                <p:nvSpPr>
                  <p:cNvPr id="11312" name="Oval 48"/>
                  <p:cNvSpPr>
                    <a:spLocks noChangeArrowheads="1"/>
                  </p:cNvSpPr>
                  <p:nvPr/>
                </p:nvSpPr>
                <p:spPr bwMode="auto">
                  <a:xfrm>
                    <a:off x="1392" y="1872"/>
                    <a:ext cx="624" cy="432"/>
                  </a:xfrm>
                  <a:prstGeom prst="ellipse">
                    <a:avLst/>
                  </a:prstGeom>
                  <a:solidFill>
                    <a:srgbClr val="008000"/>
                  </a:solidFill>
                  <a:ln w="9525">
                    <a:solidFill>
                      <a:srgbClr val="008000"/>
                    </a:solidFill>
                    <a:round/>
                    <a:headEnd/>
                    <a:tailEnd/>
                  </a:ln>
                  <a:effectLst/>
                </p:spPr>
                <p:txBody>
                  <a:bodyPr wrap="none" anchor="ctr"/>
                  <a:lstStyle/>
                  <a:p>
                    <a:endParaRPr lang="pt-BR"/>
                  </a:p>
                </p:txBody>
              </p:sp>
              <p:sp>
                <p:nvSpPr>
                  <p:cNvPr id="11313" name="Oval 49"/>
                  <p:cNvSpPr>
                    <a:spLocks noChangeArrowheads="1"/>
                  </p:cNvSpPr>
                  <p:nvPr/>
                </p:nvSpPr>
                <p:spPr bwMode="auto">
                  <a:xfrm>
                    <a:off x="1392" y="1776"/>
                    <a:ext cx="624" cy="432"/>
                  </a:xfrm>
                  <a:prstGeom prst="ellipse">
                    <a:avLst/>
                  </a:prstGeom>
                  <a:solidFill>
                    <a:schemeClr val="bg1"/>
                  </a:solidFill>
                  <a:ln w="9525">
                    <a:solidFill>
                      <a:schemeClr val="bg1"/>
                    </a:solidFill>
                    <a:round/>
                    <a:headEnd/>
                    <a:tailEnd/>
                  </a:ln>
                  <a:effectLst/>
                </p:spPr>
                <p:txBody>
                  <a:bodyPr wrap="none" anchor="ctr"/>
                  <a:lstStyle/>
                  <a:p>
                    <a:endParaRPr lang="pt-BR"/>
                  </a:p>
                </p:txBody>
              </p:sp>
            </p:grpSp>
          </p:grpSp>
          <p:sp>
            <p:nvSpPr>
              <p:cNvPr id="11314" name="Rectangle 50"/>
              <p:cNvSpPr>
                <a:spLocks noChangeArrowheads="1"/>
              </p:cNvSpPr>
              <p:nvPr/>
            </p:nvSpPr>
            <p:spPr bwMode="auto">
              <a:xfrm>
                <a:off x="2793" y="3552"/>
                <a:ext cx="96" cy="336"/>
              </a:xfrm>
              <a:prstGeom prst="rect">
                <a:avLst/>
              </a:prstGeom>
              <a:solidFill>
                <a:schemeClr val="bg1"/>
              </a:solidFill>
              <a:ln w="9525">
                <a:solidFill>
                  <a:schemeClr val="bg1"/>
                </a:solidFill>
                <a:miter lim="800000"/>
                <a:headEnd/>
                <a:tailEnd/>
              </a:ln>
              <a:effectLst/>
            </p:spPr>
            <p:txBody>
              <a:bodyPr wrap="none" anchor="ctr"/>
              <a:lstStyle/>
              <a:p>
                <a:endParaRPr lang="pt-BR"/>
              </a:p>
            </p:txBody>
          </p:sp>
          <p:sp>
            <p:nvSpPr>
              <p:cNvPr id="11315" name="Rectangle 51"/>
              <p:cNvSpPr>
                <a:spLocks noChangeArrowheads="1"/>
              </p:cNvSpPr>
              <p:nvPr/>
            </p:nvSpPr>
            <p:spPr bwMode="auto">
              <a:xfrm>
                <a:off x="3513" y="3612"/>
                <a:ext cx="96" cy="336"/>
              </a:xfrm>
              <a:prstGeom prst="rect">
                <a:avLst/>
              </a:prstGeom>
              <a:solidFill>
                <a:schemeClr val="bg1"/>
              </a:solidFill>
              <a:ln w="9525">
                <a:solidFill>
                  <a:schemeClr val="bg1"/>
                </a:solidFill>
                <a:miter lim="800000"/>
                <a:headEnd/>
                <a:tailEnd/>
              </a:ln>
              <a:effectLst/>
            </p:spPr>
            <p:txBody>
              <a:bodyPr wrap="none" anchor="ctr"/>
              <a:lstStyle/>
              <a:p>
                <a:endParaRPr lang="pt-BR"/>
              </a:p>
            </p:txBody>
          </p:sp>
          <p:grpSp>
            <p:nvGrpSpPr>
              <p:cNvPr id="11316" name="Group 52"/>
              <p:cNvGrpSpPr>
                <a:grpSpLocks/>
              </p:cNvGrpSpPr>
              <p:nvPr/>
            </p:nvGrpSpPr>
            <p:grpSpPr bwMode="auto">
              <a:xfrm>
                <a:off x="3696" y="3888"/>
                <a:ext cx="432" cy="123"/>
                <a:chOff x="1392" y="1776"/>
                <a:chExt cx="624" cy="768"/>
              </a:xfrm>
            </p:grpSpPr>
            <p:sp>
              <p:nvSpPr>
                <p:cNvPr id="11317" name="Rectangle 53"/>
                <p:cNvSpPr>
                  <a:spLocks noChangeArrowheads="1"/>
                </p:cNvSpPr>
                <p:nvPr/>
              </p:nvSpPr>
              <p:spPr bwMode="auto">
                <a:xfrm>
                  <a:off x="1392" y="2016"/>
                  <a:ext cx="624" cy="528"/>
                </a:xfrm>
                <a:prstGeom prst="rect">
                  <a:avLst/>
                </a:prstGeom>
                <a:solidFill>
                  <a:srgbClr val="008000"/>
                </a:solidFill>
                <a:ln w="9525">
                  <a:solidFill>
                    <a:srgbClr val="008000"/>
                  </a:solidFill>
                  <a:miter lim="800000"/>
                  <a:headEnd/>
                  <a:tailEnd/>
                </a:ln>
                <a:effectLst/>
              </p:spPr>
              <p:txBody>
                <a:bodyPr wrap="none" anchor="ctr"/>
                <a:lstStyle/>
                <a:p>
                  <a:endParaRPr lang="pt-BR"/>
                </a:p>
              </p:txBody>
            </p:sp>
            <p:grpSp>
              <p:nvGrpSpPr>
                <p:cNvPr id="11318" name="Group 54"/>
                <p:cNvGrpSpPr>
                  <a:grpSpLocks/>
                </p:cNvGrpSpPr>
                <p:nvPr/>
              </p:nvGrpSpPr>
              <p:grpSpPr bwMode="auto">
                <a:xfrm rot="584519">
                  <a:off x="1392" y="1776"/>
                  <a:ext cx="624" cy="528"/>
                  <a:chOff x="1392" y="1776"/>
                  <a:chExt cx="624" cy="528"/>
                </a:xfrm>
              </p:grpSpPr>
              <p:sp>
                <p:nvSpPr>
                  <p:cNvPr id="11319" name="Oval 55"/>
                  <p:cNvSpPr>
                    <a:spLocks noChangeArrowheads="1"/>
                  </p:cNvSpPr>
                  <p:nvPr/>
                </p:nvSpPr>
                <p:spPr bwMode="auto">
                  <a:xfrm>
                    <a:off x="1392" y="1872"/>
                    <a:ext cx="624" cy="432"/>
                  </a:xfrm>
                  <a:prstGeom prst="ellipse">
                    <a:avLst/>
                  </a:prstGeom>
                  <a:solidFill>
                    <a:srgbClr val="008000"/>
                  </a:solidFill>
                  <a:ln w="9525">
                    <a:solidFill>
                      <a:srgbClr val="008000"/>
                    </a:solidFill>
                    <a:round/>
                    <a:headEnd/>
                    <a:tailEnd/>
                  </a:ln>
                  <a:effectLst/>
                </p:spPr>
                <p:txBody>
                  <a:bodyPr wrap="none" anchor="ctr"/>
                  <a:lstStyle/>
                  <a:p>
                    <a:endParaRPr lang="pt-BR"/>
                  </a:p>
                </p:txBody>
              </p:sp>
              <p:sp>
                <p:nvSpPr>
                  <p:cNvPr id="11320" name="Oval 56"/>
                  <p:cNvSpPr>
                    <a:spLocks noChangeArrowheads="1"/>
                  </p:cNvSpPr>
                  <p:nvPr/>
                </p:nvSpPr>
                <p:spPr bwMode="auto">
                  <a:xfrm>
                    <a:off x="1392" y="1776"/>
                    <a:ext cx="624" cy="432"/>
                  </a:xfrm>
                  <a:prstGeom prst="ellipse">
                    <a:avLst/>
                  </a:prstGeom>
                  <a:solidFill>
                    <a:schemeClr val="bg1"/>
                  </a:solidFill>
                  <a:ln w="9525">
                    <a:solidFill>
                      <a:schemeClr val="bg1"/>
                    </a:solidFill>
                    <a:round/>
                    <a:headEnd/>
                    <a:tailEnd/>
                  </a:ln>
                  <a:effectLst/>
                </p:spPr>
                <p:txBody>
                  <a:bodyPr wrap="none" anchor="ctr"/>
                  <a:lstStyle/>
                  <a:p>
                    <a:endParaRPr lang="pt-BR"/>
                  </a:p>
                </p:txBody>
              </p:sp>
            </p:grpSp>
          </p:grpSp>
          <p:sp>
            <p:nvSpPr>
              <p:cNvPr id="11321" name="Rectangle 57"/>
              <p:cNvSpPr>
                <a:spLocks noChangeArrowheads="1"/>
              </p:cNvSpPr>
              <p:nvPr/>
            </p:nvSpPr>
            <p:spPr bwMode="auto">
              <a:xfrm>
                <a:off x="4032" y="3792"/>
                <a:ext cx="96" cy="192"/>
              </a:xfrm>
              <a:prstGeom prst="rect">
                <a:avLst/>
              </a:prstGeom>
              <a:solidFill>
                <a:schemeClr val="bg1"/>
              </a:solidFill>
              <a:ln w="9525">
                <a:solidFill>
                  <a:schemeClr val="bg1"/>
                </a:solidFill>
                <a:miter lim="800000"/>
                <a:headEnd/>
                <a:tailEnd/>
              </a:ln>
              <a:effectLst/>
            </p:spPr>
            <p:txBody>
              <a:bodyPr wrap="none" anchor="ctr"/>
              <a:lstStyle/>
              <a:p>
                <a:endParaRPr lang="pt-BR"/>
              </a:p>
            </p:txBody>
          </p:sp>
        </p:grpSp>
        <p:sp>
          <p:nvSpPr>
            <p:cNvPr id="11322" name="Text Box 58"/>
            <p:cNvSpPr txBox="1">
              <a:spLocks noChangeArrowheads="1"/>
            </p:cNvSpPr>
            <p:nvPr/>
          </p:nvSpPr>
          <p:spPr bwMode="auto">
            <a:xfrm>
              <a:off x="240" y="2879"/>
              <a:ext cx="1008" cy="291"/>
            </a:xfrm>
            <a:prstGeom prst="rect">
              <a:avLst/>
            </a:prstGeom>
            <a:noFill/>
            <a:ln w="9525">
              <a:noFill/>
              <a:miter lim="800000"/>
              <a:headEnd/>
              <a:tailEnd/>
            </a:ln>
            <a:effectLst/>
          </p:spPr>
          <p:txBody>
            <a:bodyPr>
              <a:spAutoFit/>
            </a:bodyPr>
            <a:lstStyle/>
            <a:p>
              <a:pPr>
                <a:spcBef>
                  <a:spcPct val="50000"/>
                </a:spcBef>
              </a:pPr>
              <a:r>
                <a:rPr lang="pt-BR" sz="2000" b="1">
                  <a:solidFill>
                    <a:srgbClr val="FF0000"/>
                  </a:solidFill>
                </a:rPr>
                <a:t>ar + poeira</a:t>
              </a:r>
            </a:p>
          </p:txBody>
        </p:sp>
        <p:sp>
          <p:nvSpPr>
            <p:cNvPr id="11323" name="Text Box 59"/>
            <p:cNvSpPr txBox="1">
              <a:spLocks noChangeArrowheads="1"/>
            </p:cNvSpPr>
            <p:nvPr/>
          </p:nvSpPr>
          <p:spPr bwMode="auto">
            <a:xfrm>
              <a:off x="4800" y="2496"/>
              <a:ext cx="672" cy="290"/>
            </a:xfrm>
            <a:prstGeom prst="rect">
              <a:avLst/>
            </a:prstGeom>
            <a:noFill/>
            <a:ln w="9525">
              <a:noFill/>
              <a:miter lim="800000"/>
              <a:headEnd/>
              <a:tailEnd/>
            </a:ln>
            <a:effectLst/>
          </p:spPr>
          <p:txBody>
            <a:bodyPr>
              <a:spAutoFit/>
            </a:bodyPr>
            <a:lstStyle/>
            <a:p>
              <a:pPr>
                <a:spcBef>
                  <a:spcPct val="50000"/>
                </a:spcBef>
              </a:pPr>
              <a:r>
                <a:rPr lang="pt-BR" sz="2000" b="1">
                  <a:solidFill>
                    <a:srgbClr val="FF0000"/>
                  </a:solidFill>
                </a:rPr>
                <a:t>ar puro</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dissolve">
                                      <p:cBhvr>
                                        <p:cTn id="7"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225</TotalTime>
  <Words>1105</Words>
  <Application>Microsoft Office PowerPoint</Application>
  <PresentationFormat>Apresentação na tela (4:3)</PresentationFormat>
  <Paragraphs>76</Paragraphs>
  <Slides>16</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16</vt:i4>
      </vt:variant>
    </vt:vector>
  </HeadingPairs>
  <TitlesOfParts>
    <vt:vector size="19" baseType="lpstr">
      <vt:lpstr>Arial</vt:lpstr>
      <vt:lpstr>Times New Roman</vt:lpstr>
      <vt:lpstr>Design padrão</vt:lpstr>
      <vt:lpstr>SEPARAÇÃO DE MISTURAS</vt:lpstr>
      <vt:lpstr>MISTURAS HETEROGÊNEAS sólido-sólido</vt:lpstr>
      <vt:lpstr>Slide 3</vt:lpstr>
      <vt:lpstr>MISTURAS HETEROGÊNEAS sólido-líquido</vt:lpstr>
      <vt:lpstr>FILTRAÇÃO SIMPLES</vt:lpstr>
      <vt:lpstr>FILTRAÇÃO À VÁCUO</vt:lpstr>
      <vt:lpstr>DECANTAÇÃO-SIFONAÇÃO CENTRIFUGAÇÃO</vt:lpstr>
      <vt:lpstr>MISTURAS HETEROGÊNEAS líquido-líquido</vt:lpstr>
      <vt:lpstr>MISTURAS HETEROGÊNEAS sólido-gás</vt:lpstr>
      <vt:lpstr>MISTURAS HETEROGÊNEAS líquido-gás</vt:lpstr>
      <vt:lpstr>MISTURAS HOMOGÊNEAS sólido-líquido</vt:lpstr>
      <vt:lpstr>DESTILAÇÃO SIMPLES</vt:lpstr>
      <vt:lpstr>MISTURAS HOMOGÊNEAS líquido-líquido</vt:lpstr>
      <vt:lpstr>DESTILAÇÃO FRACIONADA</vt:lpstr>
      <vt:lpstr>DESTILAÇÃO FRACIONADA DO PETRÓLEO</vt:lpstr>
      <vt:lpstr>MISTURAS HOMOGÊNEAS gás-gás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SEPARAÇÃO DE MISTURAS</dc:title>
  <dc:creator>Mirtes Korting Nunes</dc:creator>
  <cp:lastModifiedBy>Carlos</cp:lastModifiedBy>
  <cp:revision>7</cp:revision>
  <dcterms:created xsi:type="dcterms:W3CDTF">2009-03-30T13:04:44Z</dcterms:created>
  <dcterms:modified xsi:type="dcterms:W3CDTF">2011-03-25T02:35:14Z</dcterms:modified>
</cp:coreProperties>
</file>