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24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8" r:id="rId17"/>
    <p:sldId id="274" r:id="rId18"/>
    <p:sldId id="279" r:id="rId19"/>
    <p:sldId id="275" r:id="rId20"/>
    <p:sldId id="276" r:id="rId21"/>
    <p:sldId id="277" r:id="rId22"/>
    <p:sldId id="258" r:id="rId23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9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5519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51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551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551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6E6523-0CBB-4464-8498-27264A83D528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AEAC53-24B9-46CE-A944-C7F60F1EA194}" type="slidenum">
              <a:rPr lang="pt-BR"/>
              <a:pPr/>
              <a:t>1</a:t>
            </a:fld>
            <a:endParaRPr lang="pt-BR"/>
          </a:p>
        </p:txBody>
      </p:sp>
      <p:sp>
        <p:nvSpPr>
          <p:cNvPr id="552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126945-CC53-4BBC-90C9-49C47CCBDAA4}" type="slidenum">
              <a:rPr lang="pt-BR"/>
              <a:pPr/>
              <a:t>10</a:t>
            </a:fld>
            <a:endParaRPr lang="pt-BR"/>
          </a:p>
        </p:txBody>
      </p:sp>
      <p:sp>
        <p:nvSpPr>
          <p:cNvPr id="562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A2C15-CFB5-4FD8-A216-1C32237CBF5F}" type="slidenum">
              <a:rPr lang="pt-BR"/>
              <a:pPr/>
              <a:t>11</a:t>
            </a:fld>
            <a:endParaRPr lang="pt-BR"/>
          </a:p>
        </p:txBody>
      </p:sp>
      <p:sp>
        <p:nvSpPr>
          <p:cNvPr id="563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3E01CE-FB05-4C37-B451-D66443751DF4}" type="slidenum">
              <a:rPr lang="pt-BR"/>
              <a:pPr/>
              <a:t>12</a:t>
            </a:fld>
            <a:endParaRPr lang="pt-BR"/>
          </a:p>
        </p:txBody>
      </p:sp>
      <p:sp>
        <p:nvSpPr>
          <p:cNvPr id="564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4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B9F89-D7FA-4D97-88F2-1F78EE9465BC}" type="slidenum">
              <a:rPr lang="pt-BR"/>
              <a:pPr/>
              <a:t>13</a:t>
            </a:fld>
            <a:endParaRPr lang="pt-BR"/>
          </a:p>
        </p:txBody>
      </p:sp>
      <p:sp>
        <p:nvSpPr>
          <p:cNvPr id="565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248CE8-D56A-4C92-B94F-3599CF85EC68}" type="slidenum">
              <a:rPr lang="pt-BR"/>
              <a:pPr/>
              <a:t>14</a:t>
            </a:fld>
            <a:endParaRPr lang="pt-BR"/>
          </a:p>
        </p:txBody>
      </p:sp>
      <p:sp>
        <p:nvSpPr>
          <p:cNvPr id="566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C709DE-D4EC-45F6-B757-5697F154EE4F}" type="slidenum">
              <a:rPr lang="pt-BR"/>
              <a:pPr/>
              <a:t>15</a:t>
            </a:fld>
            <a:endParaRPr lang="pt-BR"/>
          </a:p>
        </p:txBody>
      </p:sp>
      <p:sp>
        <p:nvSpPr>
          <p:cNvPr id="567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7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391CDC-492B-4E66-B7B4-773143763C81}" type="slidenum">
              <a:rPr lang="pt-BR"/>
              <a:pPr/>
              <a:t>16</a:t>
            </a:fld>
            <a:endParaRPr lang="pt-BR"/>
          </a:p>
        </p:txBody>
      </p:sp>
      <p:sp>
        <p:nvSpPr>
          <p:cNvPr id="568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8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6860FA-FD3D-49F0-8FA3-39DE20989D26}" type="slidenum">
              <a:rPr lang="pt-BR"/>
              <a:pPr/>
              <a:t>17</a:t>
            </a:fld>
            <a:endParaRPr lang="pt-BR"/>
          </a:p>
        </p:txBody>
      </p:sp>
      <p:sp>
        <p:nvSpPr>
          <p:cNvPr id="569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E0EA4F-8014-4544-BBB9-43D8521F5FFA}" type="slidenum">
              <a:rPr lang="pt-BR"/>
              <a:pPr/>
              <a:t>18</a:t>
            </a:fld>
            <a:endParaRPr lang="pt-BR"/>
          </a:p>
        </p:txBody>
      </p:sp>
      <p:sp>
        <p:nvSpPr>
          <p:cNvPr id="570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891E01-A289-4D51-89C4-3D555330BA5E}" type="slidenum">
              <a:rPr lang="pt-BR"/>
              <a:pPr/>
              <a:t>19</a:t>
            </a:fld>
            <a:endParaRPr lang="pt-BR"/>
          </a:p>
        </p:txBody>
      </p:sp>
      <p:sp>
        <p:nvSpPr>
          <p:cNvPr id="571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3A6B74-9558-408C-8182-6DD587AAA075}" type="slidenum">
              <a:rPr lang="pt-BR"/>
              <a:pPr/>
              <a:t>2</a:t>
            </a:fld>
            <a:endParaRPr lang="pt-BR"/>
          </a:p>
        </p:txBody>
      </p:sp>
      <p:sp>
        <p:nvSpPr>
          <p:cNvPr id="553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5BF5FE-5D76-4CBF-A888-9CF231186072}" type="slidenum">
              <a:rPr lang="pt-BR"/>
              <a:pPr/>
              <a:t>20</a:t>
            </a:fld>
            <a:endParaRPr lang="pt-BR"/>
          </a:p>
        </p:txBody>
      </p:sp>
      <p:sp>
        <p:nvSpPr>
          <p:cNvPr id="572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16C382-5EED-437C-9061-1A14BFE50E8C}" type="slidenum">
              <a:rPr lang="pt-BR"/>
              <a:pPr/>
              <a:t>21</a:t>
            </a:fld>
            <a:endParaRPr lang="pt-BR"/>
          </a:p>
        </p:txBody>
      </p:sp>
      <p:sp>
        <p:nvSpPr>
          <p:cNvPr id="573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B39355-69AA-41AF-8369-3E68431A6549}" type="slidenum">
              <a:rPr lang="pt-BR"/>
              <a:pPr/>
              <a:t>22</a:t>
            </a:fld>
            <a:endParaRPr lang="pt-BR"/>
          </a:p>
        </p:txBody>
      </p:sp>
      <p:sp>
        <p:nvSpPr>
          <p:cNvPr id="574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D3680A-A466-4631-BAC9-2FF863635447}" type="slidenum">
              <a:rPr lang="pt-BR"/>
              <a:pPr/>
              <a:t>3</a:t>
            </a:fld>
            <a:endParaRPr lang="pt-BR"/>
          </a:p>
        </p:txBody>
      </p:sp>
      <p:sp>
        <p:nvSpPr>
          <p:cNvPr id="555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0BAFDD-5CBA-4566-9CEB-C15577752C71}" type="slidenum">
              <a:rPr lang="pt-BR"/>
              <a:pPr/>
              <a:t>4</a:t>
            </a:fld>
            <a:endParaRPr lang="pt-BR"/>
          </a:p>
        </p:txBody>
      </p:sp>
      <p:sp>
        <p:nvSpPr>
          <p:cNvPr id="556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6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1DDDC2-27CE-4AA5-BD7E-16C3DBC31392}" type="slidenum">
              <a:rPr lang="pt-BR"/>
              <a:pPr/>
              <a:t>5</a:t>
            </a:fld>
            <a:endParaRPr lang="pt-BR"/>
          </a:p>
        </p:txBody>
      </p:sp>
      <p:sp>
        <p:nvSpPr>
          <p:cNvPr id="557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7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E2BF4A-4CA4-4543-A28A-54963DCFF820}" type="slidenum">
              <a:rPr lang="pt-BR"/>
              <a:pPr/>
              <a:t>6</a:t>
            </a:fld>
            <a:endParaRPr lang="pt-BR"/>
          </a:p>
        </p:txBody>
      </p:sp>
      <p:sp>
        <p:nvSpPr>
          <p:cNvPr id="558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78EEAD-9B8C-45BB-9E49-288B830C67BA}" type="slidenum">
              <a:rPr lang="pt-BR"/>
              <a:pPr/>
              <a:t>7</a:t>
            </a:fld>
            <a:endParaRPr lang="pt-BR"/>
          </a:p>
        </p:txBody>
      </p:sp>
      <p:sp>
        <p:nvSpPr>
          <p:cNvPr id="559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15A1D9-215F-4E7A-BF97-B7353D894287}" type="slidenum">
              <a:rPr lang="pt-BR"/>
              <a:pPr/>
              <a:t>8</a:t>
            </a:fld>
            <a:endParaRPr lang="pt-BR"/>
          </a:p>
        </p:txBody>
      </p:sp>
      <p:sp>
        <p:nvSpPr>
          <p:cNvPr id="560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0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73D580-C47C-4AE2-8C7B-66779AC8853C}" type="slidenum">
              <a:rPr lang="pt-BR"/>
              <a:pPr/>
              <a:t>9</a:t>
            </a:fld>
            <a:endParaRPr lang="pt-BR"/>
          </a:p>
        </p:txBody>
      </p:sp>
      <p:sp>
        <p:nvSpPr>
          <p:cNvPr id="561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338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26339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526340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526341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42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43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44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45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46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47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48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49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50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51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52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53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54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55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56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57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58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59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60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61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62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63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64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65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526366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26367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68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69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70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71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72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73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74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75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76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77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78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79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80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81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526382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6383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84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526385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526386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87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88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89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90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91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92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93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6394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52639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9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9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9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39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40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40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640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52640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52640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526405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26406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26407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A16F598-48F9-4F3F-8C60-6AD0876D084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FCF0F-BC08-4853-972F-9AB18206D2F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F2FF4-22E7-4BFD-91D7-4727A214BC5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EAEBF-BF76-417F-AAC4-EA784A7362F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B9113-6C1A-48A5-ABC3-3DC765FD2F0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8FF0C-0F11-449C-B3E2-82B98F17D24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BCF41-AA43-4F44-B9D4-9A8F4601F21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EA7BA-69CB-4457-9DA7-D557F876090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E9193-1424-4A55-86CD-05E34C58113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B70F20-CB62-4AA2-9690-0F27FF96962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DEC1D-AFCE-446C-B37C-E5258684A5F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31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25315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52531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525317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18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19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20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21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22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23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24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25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26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27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28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29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30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31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32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33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34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35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36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37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38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39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40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41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525342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2534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4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4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4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4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4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4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5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5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5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5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5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5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5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5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525358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5359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60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grpSp>
            <p:nvGrpSpPr>
              <p:cNvPr id="525361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52536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6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6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6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6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6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6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6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52537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525371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72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73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74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75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76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77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5378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525379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525380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pt-BR"/>
          </a:p>
        </p:txBody>
      </p:sp>
      <p:sp>
        <p:nvSpPr>
          <p:cNvPr id="525381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pt-BR"/>
          </a:p>
        </p:txBody>
      </p:sp>
      <p:sp>
        <p:nvSpPr>
          <p:cNvPr id="525382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F3E98DB-3DCC-4B4A-8192-3640FDD18CEE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525383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26425" cy="1736725"/>
          </a:xfrm>
        </p:spPr>
        <p:txBody>
          <a:bodyPr/>
          <a:lstStyle/>
          <a:p>
            <a:r>
              <a:rPr lang="pt-BR" sz="6600"/>
              <a:t>QUÍMICA GERAL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t-BR" sz="4000" dirty="0"/>
              <a:t>Processos de separação de misturas</a:t>
            </a:r>
          </a:p>
          <a:p>
            <a:pPr>
              <a:lnSpc>
                <a:spcPct val="80000"/>
              </a:lnSpc>
            </a:pPr>
            <a:endParaRPr lang="pt-BR" sz="1800" dirty="0"/>
          </a:p>
          <a:p>
            <a:pPr>
              <a:lnSpc>
                <a:spcPct val="80000"/>
              </a:lnSpc>
            </a:pPr>
            <a:r>
              <a:rPr lang="pt-BR" sz="1800" dirty="0"/>
              <a:t>PROF. </a:t>
            </a:r>
            <a:r>
              <a:rPr lang="pt-BR" sz="1800" dirty="0" smtClean="0"/>
              <a:t>CARLOS </a:t>
            </a:r>
            <a:endParaRPr lang="pt-B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4864100" cy="4497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2600" b="1"/>
              <a:t>Filtração a vácuo: </a:t>
            </a:r>
            <a:r>
              <a:rPr lang="pt-BR" sz="2600"/>
              <a:t>É utilizada para separar misturas de um líquido com um sólido não dissolvido, quando o tamanho das partículas do sólido não é muito grande e formam um pasta “entupindo” os poros do papel de filtro caso seja feita a filtração comum. Ex: água e carbonato de cálcio.</a:t>
            </a:r>
          </a:p>
        </p:txBody>
      </p:sp>
      <p:pic>
        <p:nvPicPr>
          <p:cNvPr id="539652" name="Picture 4" descr="filtracao_vacu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905000"/>
            <a:ext cx="3886200" cy="38369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4557712" cy="4497387"/>
          </a:xfrm>
        </p:spPr>
        <p:txBody>
          <a:bodyPr/>
          <a:lstStyle/>
          <a:p>
            <a:r>
              <a:rPr lang="pt-BR" sz="2800" b="1"/>
              <a:t>Dissolução fracionada: </a:t>
            </a:r>
            <a:r>
              <a:rPr lang="pt-BR" sz="2800"/>
              <a:t>Usada para separar misturas do tipo sólido-sólido. Baseia-se na diferença de solubilidade dos sólidos em um determinado líquido. Ex: sal e areia</a:t>
            </a:r>
          </a:p>
        </p:txBody>
      </p:sp>
      <p:pic>
        <p:nvPicPr>
          <p:cNvPr id="540676" name="Picture 4" descr="dissolucao_fraciona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65713" y="2209800"/>
            <a:ext cx="4049712" cy="28527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8613" y="1941513"/>
            <a:ext cx="8281987" cy="1792287"/>
          </a:xfrm>
        </p:spPr>
        <p:txBody>
          <a:bodyPr/>
          <a:lstStyle/>
          <a:p>
            <a:r>
              <a:rPr lang="pt-BR" sz="2800" b="1"/>
              <a:t>Decantação: </a:t>
            </a:r>
            <a:r>
              <a:rPr lang="pt-BR" sz="2800"/>
              <a:t>Processo utilizado para separar misturas heterogêneas dos tipos líquido-sólido e líquido-líquido. Ex: água barrenta.</a:t>
            </a:r>
          </a:p>
        </p:txBody>
      </p:sp>
      <p:pic>
        <p:nvPicPr>
          <p:cNvPr id="541700" name="Picture 4" descr="decantacao1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3352800"/>
            <a:ext cx="5943600" cy="274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8613" y="1941513"/>
            <a:ext cx="8281987" cy="954087"/>
          </a:xfrm>
        </p:spPr>
        <p:txBody>
          <a:bodyPr/>
          <a:lstStyle/>
          <a:p>
            <a:r>
              <a:rPr lang="pt-BR" sz="2800" b="1"/>
              <a:t>Decantação: </a:t>
            </a:r>
            <a:r>
              <a:rPr lang="pt-BR" sz="2800"/>
              <a:t>Ex: água e óleo.</a:t>
            </a:r>
          </a:p>
        </p:txBody>
      </p:sp>
      <p:pic>
        <p:nvPicPr>
          <p:cNvPr id="542724" name="Picture 4" descr="decantacao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2590800"/>
            <a:ext cx="4208463" cy="3206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4176712" cy="4497387"/>
          </a:xfrm>
        </p:spPr>
        <p:txBody>
          <a:bodyPr/>
          <a:lstStyle/>
          <a:p>
            <a:r>
              <a:rPr lang="pt-BR" sz="2800" b="1"/>
              <a:t>Centrifugação: </a:t>
            </a:r>
            <a:r>
              <a:rPr lang="pt-BR" sz="2800"/>
              <a:t>É utilizada para separar misturas imiscíveis do tipo sólido-sólido ou líquido-líquido. É uma maneira acelerada de se realizar a decantação. Ex: água e iodeto de chumbo II.</a:t>
            </a:r>
          </a:p>
        </p:txBody>
      </p:sp>
      <p:pic>
        <p:nvPicPr>
          <p:cNvPr id="543748" name="Picture 4" descr="centrifugaca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8675" y="2209800"/>
            <a:ext cx="4405313" cy="29225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Físicos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7645400" cy="4497387"/>
          </a:xfrm>
        </p:spPr>
        <p:txBody>
          <a:bodyPr/>
          <a:lstStyle/>
          <a:p>
            <a:r>
              <a:rPr lang="pt-BR" b="1"/>
              <a:t>Destilação simples: </a:t>
            </a:r>
            <a:r>
              <a:rPr lang="pt-BR"/>
              <a:t>É utilizada para separar misturas homogêneas do tipo sólido-líquido, nas quais os componentes têm pontos de ebulição muito diferentes. Ex: água e cloreto de sódio.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49892" name="Picture 4" descr="destilacao_simp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877888"/>
            <a:ext cx="8248650" cy="51704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Físicos</a:t>
            </a:r>
          </a:p>
        </p:txBody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7645400" cy="4497387"/>
          </a:xfrm>
        </p:spPr>
        <p:txBody>
          <a:bodyPr/>
          <a:lstStyle/>
          <a:p>
            <a:r>
              <a:rPr lang="pt-BR" sz="3500" b="1"/>
              <a:t>Destilação fracionada: </a:t>
            </a:r>
            <a:r>
              <a:rPr lang="pt-BR" sz="3500"/>
              <a:t>É usada para separar misturas homogêneas não azeotrópicas do tipo líquido-líquido. Ex: componentes da gasolina.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50916" name="Picture 4" descr="destilacao_fracionada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03350" y="333375"/>
            <a:ext cx="6192838" cy="62595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Físicos</a:t>
            </a:r>
          </a:p>
        </p:txBody>
      </p:sp>
      <p:sp>
        <p:nvSpPr>
          <p:cNvPr id="546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4022725" cy="4497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2600" b="1"/>
              <a:t>Cristalização fracionada: </a:t>
            </a:r>
            <a:r>
              <a:rPr lang="pt-BR" sz="2600"/>
              <a:t>É utilizada para separar misturas homogêneas do tipo sólido-sólido que possuem diferentes solubilidades em um solvente particular (ou misturas de solventes). Ex: purificação da acetanilida usando água como solvente.</a:t>
            </a:r>
          </a:p>
        </p:txBody>
      </p:sp>
      <p:pic>
        <p:nvPicPr>
          <p:cNvPr id="546820" name="Picture 4" descr="cristalizaca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438400"/>
            <a:ext cx="4343400" cy="3192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4710112" cy="4497387"/>
          </a:xfrm>
        </p:spPr>
        <p:txBody>
          <a:bodyPr/>
          <a:lstStyle/>
          <a:p>
            <a:r>
              <a:rPr lang="pt-BR" sz="2800" b="1"/>
              <a:t>Catação:</a:t>
            </a:r>
            <a:r>
              <a:rPr lang="pt-BR" sz="2800"/>
              <a:t> Método rudimentar de separação de mistura baseado  na diferença de tamanho e de aspecto das partículas de uma mistura de sólidos granulados. Ex: mistura de feijão e impurezas.</a:t>
            </a:r>
          </a:p>
        </p:txBody>
      </p:sp>
      <p:pic>
        <p:nvPicPr>
          <p:cNvPr id="531460" name="Picture 4" descr="cataca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905000"/>
            <a:ext cx="3810000" cy="3179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Físicos</a:t>
            </a:r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4405312" cy="4497387"/>
          </a:xfrm>
        </p:spPr>
        <p:txBody>
          <a:bodyPr/>
          <a:lstStyle/>
          <a:p>
            <a:r>
              <a:rPr lang="pt-BR" b="1"/>
              <a:t>Sublimação fracionada: </a:t>
            </a:r>
            <a:r>
              <a:rPr lang="pt-BR"/>
              <a:t>Usada para purificar substâncias que sofrem sublimação facilmente. Ex: cânfora, iodo e naftaleno.</a:t>
            </a:r>
          </a:p>
        </p:txBody>
      </p:sp>
      <p:pic>
        <p:nvPicPr>
          <p:cNvPr id="547844" name="Picture 4" descr="sublimaca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828800"/>
            <a:ext cx="3586163" cy="419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Físicos</a:t>
            </a:r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8613" y="1941513"/>
            <a:ext cx="8586787" cy="4078287"/>
          </a:xfrm>
        </p:spPr>
        <p:txBody>
          <a:bodyPr/>
          <a:lstStyle/>
          <a:p>
            <a:r>
              <a:rPr lang="pt-BR" sz="2800" b="1"/>
              <a:t>Liquefação fracionada: </a:t>
            </a:r>
            <a:r>
              <a:rPr lang="pt-BR" sz="2800"/>
              <a:t>Teoricamente é indicada para separar misturas nas quais todos os componentes encontram-se na fase gasosa. Ex: mistura de gás amônia e gás oxigênio.</a:t>
            </a:r>
          </a:p>
          <a:p>
            <a:r>
              <a:rPr lang="pt-BR" sz="2800" b="1"/>
              <a:t>Fusão fracionada: </a:t>
            </a:r>
            <a:r>
              <a:rPr lang="pt-BR" sz="2800"/>
              <a:t>Teoricamente é indicada para separar misturas comuns (não eutéticas) cujos componentes estejam na fase sólida. Ex: liga metálica de cobre e níquel presente em moedas.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836613"/>
            <a:ext cx="4022725" cy="5259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2800" b="1"/>
              <a:t>Cromatografia: </a:t>
            </a:r>
            <a:r>
              <a:rPr lang="pt-BR" sz="2800"/>
              <a:t>Nesse processo, os componentes de uma mistura de sólidos em solução são separados e identificados pela cor. Em dos primeiros processos usados foi a cromatografia em papel. Ex: tinta da caneta. </a:t>
            </a:r>
          </a:p>
        </p:txBody>
      </p:sp>
      <p:pic>
        <p:nvPicPr>
          <p:cNvPr id="529412" name="Picture 4" descr="cromatografia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1593850"/>
            <a:ext cx="4643437" cy="2082800"/>
          </a:xfrm>
          <a:prstGeom prst="rect">
            <a:avLst/>
          </a:prstGeom>
          <a:noFill/>
        </p:spPr>
      </p:pic>
      <p:pic>
        <p:nvPicPr>
          <p:cNvPr id="529413" name="Picture 5" descr="cromatografia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3810000"/>
            <a:ext cx="3200400" cy="2301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4710112" cy="4497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2800" b="1"/>
              <a:t>Peneiração ou tamisação: </a:t>
            </a:r>
            <a:r>
              <a:rPr lang="pt-BR" sz="2800"/>
              <a:t>Utilizado quando uma mistura de sólidos granulados, cujo tamanho das partículas é sensivelmente diferente, é colocada sobre uma peneira e submetida à agitação. Ex: mistura de areia fina e pedregulhos.</a:t>
            </a:r>
          </a:p>
        </p:txBody>
      </p:sp>
      <p:pic>
        <p:nvPicPr>
          <p:cNvPr id="532484" name="Picture 4" descr="peneiraca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752600"/>
            <a:ext cx="3327400" cy="396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4864100" cy="4497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2800" b="1"/>
              <a:t>Levigação: </a:t>
            </a:r>
            <a:r>
              <a:rPr lang="pt-BR" sz="2800"/>
              <a:t>Usada para separar misturas do tipo sólido-sólido, quando um dos componentes (em forma de pó) é facilmente arrastado por um líquido enquanto o outro componente mais denso não o é. Ex: ouro e areias auríficas (em pó).</a:t>
            </a:r>
          </a:p>
        </p:txBody>
      </p:sp>
      <p:pic>
        <p:nvPicPr>
          <p:cNvPr id="533508" name="Picture 4" descr="levigaca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828800"/>
            <a:ext cx="3681413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4864100" cy="4497387"/>
          </a:xfrm>
        </p:spPr>
        <p:txBody>
          <a:bodyPr/>
          <a:lstStyle/>
          <a:p>
            <a:r>
              <a:rPr lang="pt-BR" sz="2800" b="1"/>
              <a:t>Ventilação: </a:t>
            </a:r>
            <a:r>
              <a:rPr lang="pt-BR" sz="2800"/>
              <a:t>É utilizada quando os sólidos granulados que formam a mistura possuem densidades sensivelmente diferentes. Ex: grãos de café e cascas.</a:t>
            </a:r>
          </a:p>
        </p:txBody>
      </p:sp>
      <p:pic>
        <p:nvPicPr>
          <p:cNvPr id="534532" name="Picture 4" descr="ventilaca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752600"/>
            <a:ext cx="3432175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4557712" cy="4497387"/>
          </a:xfrm>
        </p:spPr>
        <p:txBody>
          <a:bodyPr/>
          <a:lstStyle/>
          <a:p>
            <a:r>
              <a:rPr lang="pt-BR" sz="2800" b="1"/>
              <a:t>Separação magnética: </a:t>
            </a:r>
            <a:r>
              <a:rPr lang="pt-BR" sz="2800"/>
              <a:t>Separa misturas do tipo sólido-sólido nas quais um dos componentes tem propriedades magnéticas e é atraído por um ímã. Ex: Ferro e areia.</a:t>
            </a:r>
          </a:p>
        </p:txBody>
      </p:sp>
      <p:pic>
        <p:nvPicPr>
          <p:cNvPr id="535556" name="Picture 4" descr="separacao_magneti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2209800"/>
            <a:ext cx="4038600" cy="2417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260350"/>
            <a:ext cx="8226425" cy="608013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11338"/>
            <a:ext cx="4864100" cy="4497387"/>
          </a:xfrm>
        </p:spPr>
        <p:txBody>
          <a:bodyPr/>
          <a:lstStyle/>
          <a:p>
            <a:r>
              <a:rPr lang="pt-BR" sz="2800" b="1"/>
              <a:t>Flotação:</a:t>
            </a:r>
            <a:r>
              <a:rPr lang="pt-BR" sz="2400" b="1"/>
              <a:t>Sedimentação fracionada: </a:t>
            </a:r>
            <a:r>
              <a:rPr lang="pt-BR" sz="2400"/>
              <a:t>Utilizada para separar misturas do tipo sólido-sólido cujos componentes apresentam uma acentuada diferença de densidade. Ex: areia e serragem.</a:t>
            </a:r>
          </a:p>
          <a:p>
            <a:endParaRPr lang="pt-BR" sz="2800"/>
          </a:p>
        </p:txBody>
      </p:sp>
      <p:pic>
        <p:nvPicPr>
          <p:cNvPr id="536580" name="Picture 4" descr="flotaca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012825"/>
            <a:ext cx="3962400" cy="2921000"/>
          </a:xfrm>
          <a:prstGeom prst="rect">
            <a:avLst/>
          </a:prstGeom>
          <a:noFill/>
        </p:spPr>
      </p:pic>
      <p:pic>
        <p:nvPicPr>
          <p:cNvPr id="536581" name="Picture 5" descr="sedimentacao_fracionad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99050" y="4076700"/>
            <a:ext cx="3865563" cy="2674938"/>
          </a:xfrm>
          <a:prstGeom prst="rect">
            <a:avLst/>
          </a:prstGeom>
          <a:noFill/>
        </p:spPr>
      </p:pic>
      <p:sp>
        <p:nvSpPr>
          <p:cNvPr id="536582" name="Rectangle 6"/>
          <p:cNvSpPr>
            <a:spLocks noChangeArrowheads="1"/>
          </p:cNvSpPr>
          <p:nvPr/>
        </p:nvSpPr>
        <p:spPr bwMode="auto">
          <a:xfrm>
            <a:off x="455613" y="3902075"/>
            <a:ext cx="4864100" cy="355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115000"/>
              <a:buFont typeface="Wingdings" pitchFamily="2" charset="2"/>
              <a:buChar char="§"/>
            </a:pPr>
            <a:endParaRPr lang="pt-BR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4864100" cy="3559175"/>
          </a:xfrm>
        </p:spPr>
        <p:txBody>
          <a:bodyPr/>
          <a:lstStyle/>
          <a:p>
            <a:r>
              <a:rPr lang="pt-BR" sz="2800" b="1"/>
              <a:t>Sedimentação fracionada: </a:t>
            </a:r>
            <a:r>
              <a:rPr lang="pt-BR" sz="2800"/>
              <a:t>Utilizada para separar misturas do tipo sólido-sólido cujos componentes apresentam uma acentuada diferença de densidade. Ex: areia e serragem.</a:t>
            </a:r>
          </a:p>
        </p:txBody>
      </p:sp>
      <p:pic>
        <p:nvPicPr>
          <p:cNvPr id="537604" name="Picture 4" descr="sedimentacao_fraciona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1288" y="2286000"/>
            <a:ext cx="3865562" cy="26749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808038"/>
            <a:ext cx="8226425" cy="608012"/>
          </a:xfrm>
        </p:spPr>
        <p:txBody>
          <a:bodyPr/>
          <a:lstStyle/>
          <a:p>
            <a:r>
              <a:rPr lang="pt-BR"/>
              <a:t>Processos Mecânicos</a:t>
            </a:r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8613" y="1941513"/>
            <a:ext cx="5462587" cy="43830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2600" b="1"/>
              <a:t>Filtração comum: </a:t>
            </a:r>
            <a:r>
              <a:rPr lang="pt-BR" sz="2600"/>
              <a:t>É utilizada para separar misturas de um líquido com um sólido não dissolvido, quando o tamanho das partículas do sólido é relativamente grande e, assim, existe uma diferença acentuada entre o tamanho das partículas do sólido e o tamanho dos poros do papel de filtro. Ex: água e areia.</a:t>
            </a:r>
          </a:p>
        </p:txBody>
      </p:sp>
      <p:pic>
        <p:nvPicPr>
          <p:cNvPr id="538628" name="Picture 4" descr="filtracao_com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676400"/>
            <a:ext cx="3243263" cy="441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iculado dégradé">
  <a:themeElements>
    <a:clrScheme name="Quadriculado dégradé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Quadriculado dégradé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Quadriculado dégradé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iculado dégradé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iculado dégradé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iculado dégradé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iculado dégradé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iculado dégradé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iculado dégradé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iculado dégradé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iculado dégradé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54</TotalTime>
  <Words>702</Words>
  <Application>Microsoft Office PowerPoint</Application>
  <PresentationFormat>Apresentação na tela (4:3)</PresentationFormat>
  <Paragraphs>64</Paragraphs>
  <Slides>22</Slides>
  <Notes>22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6" baseType="lpstr">
      <vt:lpstr>Arial</vt:lpstr>
      <vt:lpstr>Times New Roman</vt:lpstr>
      <vt:lpstr>Wingdings</vt:lpstr>
      <vt:lpstr>Quadriculado dégradé</vt:lpstr>
      <vt:lpstr>QUÍMICA GERAL</vt:lpstr>
      <vt:lpstr>Processos Mecânicos</vt:lpstr>
      <vt:lpstr>Processos Mecânicos</vt:lpstr>
      <vt:lpstr>Processos Mecânicos</vt:lpstr>
      <vt:lpstr>Processos Mecânicos</vt:lpstr>
      <vt:lpstr>Processos Mecânicos</vt:lpstr>
      <vt:lpstr>Processos Mecânicos</vt:lpstr>
      <vt:lpstr>Processos Mecânicos</vt:lpstr>
      <vt:lpstr>Processos Mecânicos</vt:lpstr>
      <vt:lpstr>Processos Mecânicos</vt:lpstr>
      <vt:lpstr>Processos Mecânicos</vt:lpstr>
      <vt:lpstr>Processos Mecânicos</vt:lpstr>
      <vt:lpstr>Processos Mecânicos</vt:lpstr>
      <vt:lpstr>Processos Mecânicos</vt:lpstr>
      <vt:lpstr>Processos Físicos</vt:lpstr>
      <vt:lpstr>Slide 16</vt:lpstr>
      <vt:lpstr>Processos Físicos</vt:lpstr>
      <vt:lpstr>Slide 18</vt:lpstr>
      <vt:lpstr>Processos Físicos</vt:lpstr>
      <vt:lpstr>Processos Físicos</vt:lpstr>
      <vt:lpstr>Processos Físicos</vt:lpstr>
      <vt:lpstr>Slide 22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QUÍMICA GERAL</dc:title>
  <dc:creator>Microsoft Windows Xp</dc:creator>
  <cp:lastModifiedBy>Carlos</cp:lastModifiedBy>
  <cp:revision>8</cp:revision>
  <cp:lastPrinted>1601-01-01T00:00:00Z</cp:lastPrinted>
  <dcterms:created xsi:type="dcterms:W3CDTF">2007-05-01T16:18:13Z</dcterms:created>
  <dcterms:modified xsi:type="dcterms:W3CDTF">2011-03-25T02:32:45Z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