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48131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8132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8133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8134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8135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48136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48137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8138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48139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8140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8141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8142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7CFF5D6-84AF-405F-A87B-991BD0D2D36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0B7A7F-F59F-4F6A-A785-B8C3D2D4476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D9971-D7DB-4E4C-AD4A-C9FFD3A6225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2F546A0-F55C-437A-9D3B-7EA652DF8AB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E280A-07DA-4B78-9A47-FCE8179F4D5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6BABE-9A0F-45BD-B294-9D26E24774C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A46E3-BBB2-4785-B189-3CD785220A7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5FBBF-A1FC-45C0-8CEF-5F54927CE83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03326-702A-4A34-A8AE-871AEE390F7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EAE0D-FFB7-480A-9183-5D2E7015034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BAC12-C276-4110-A966-54F1ABD3E4C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3B09C-0BD8-419D-8B92-9076DF3E596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4710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0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1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11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47112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47113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711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4711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711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4711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pt-BR"/>
          </a:p>
        </p:txBody>
      </p:sp>
      <p:sp>
        <p:nvSpPr>
          <p:cNvPr id="4711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E5639F51-3164-46C7-8A16-30ACE176A303}" type="slidenum">
              <a:rPr lang="pt-BR"/>
              <a:pPr/>
              <a:t>‹nº›</a:t>
            </a:fld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1052513"/>
          </a:xfrm>
        </p:spPr>
        <p:txBody>
          <a:bodyPr/>
          <a:lstStyle/>
          <a:p>
            <a:r>
              <a:rPr lang="pt-BR"/>
              <a:t>Separação de misturas</a:t>
            </a:r>
          </a:p>
        </p:txBody>
      </p:sp>
      <p:pic>
        <p:nvPicPr>
          <p:cNvPr id="2052" name="Picture 4" descr="centrifugaca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638" y="4724400"/>
            <a:ext cx="3744912" cy="1905000"/>
          </a:xfrm>
          <a:prstGeom prst="rect">
            <a:avLst/>
          </a:prstGeom>
          <a:noFill/>
        </p:spPr>
      </p:pic>
      <p:pic>
        <p:nvPicPr>
          <p:cNvPr id="2053" name="Picture 5" descr="chimarrã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1052513"/>
            <a:ext cx="2794000" cy="3384550"/>
          </a:xfrm>
          <a:prstGeom prst="rect">
            <a:avLst/>
          </a:prstGeom>
          <a:noFill/>
        </p:spPr>
      </p:pic>
      <p:pic>
        <p:nvPicPr>
          <p:cNvPr id="2056" name="Picture 8" descr="destilação petroleo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1125538"/>
            <a:ext cx="4608512" cy="3382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1" name="Rectangle 29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1825"/>
          </a:xfrm>
        </p:spPr>
        <p:txBody>
          <a:bodyPr/>
          <a:lstStyle/>
          <a:p>
            <a:r>
              <a:rPr lang="pt-BR" sz="2800"/>
              <a:t>Tabela 1 – Mistura heterogênea de líquidos</a:t>
            </a:r>
          </a:p>
        </p:txBody>
      </p:sp>
      <p:graphicFrame>
        <p:nvGraphicFramePr>
          <p:cNvPr id="3190" name="Group 118"/>
          <p:cNvGraphicFramePr>
            <a:graphicFrameLocks noGrp="1"/>
          </p:cNvGraphicFramePr>
          <p:nvPr>
            <p:ph idx="1"/>
          </p:nvPr>
        </p:nvGraphicFramePr>
        <p:xfrm>
          <a:off x="539750" y="765175"/>
          <a:ext cx="8229600" cy="5485639"/>
        </p:xfrm>
        <a:graphic>
          <a:graphicData uri="http://schemas.openxmlformats.org/drawingml/2006/table">
            <a:tbl>
              <a:tblPr/>
              <a:tblGrid>
                <a:gridCol w="2016125"/>
                <a:gridCol w="3470275"/>
                <a:gridCol w="2743200"/>
              </a:tblGrid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Processo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Método usado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exemplo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Catação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Separar catando com as mãos ou pinças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Separar materiais, retirar sujeiras do feijão...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Peneiração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Peneiras com malhas de diferentes tamanhos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Peneirar farinha para um bolo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Levigação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Corrente de água que separa corpos de densidades diferentes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Nos garimpos, usa-se pereira e água para separar materiais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Flotação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Água que separa materiais de densidades diferentes – em repouso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Separar cascas de grãos de arroz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Ventilação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Correntes de ar que separar materiais de densidades diferentes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Separaras cascas de um grão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Imantação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Faz-se uso de imãs para atrair metais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Retirar restos de metais do chão de uma oficina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4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Dissolução fracionada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A água dissolve um dos componentes de uma mistura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Separar areia de sal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r>
              <a:rPr lang="pt-BR" sz="3200"/>
              <a:t>Tabela 2-  Mistura heterogênea</a:t>
            </a:r>
            <a:br>
              <a:rPr lang="pt-BR" sz="3200"/>
            </a:br>
            <a:r>
              <a:rPr lang="pt-BR" sz="3200"/>
              <a:t>de sólido e líquido</a:t>
            </a:r>
          </a:p>
        </p:txBody>
      </p:sp>
      <p:graphicFrame>
        <p:nvGraphicFramePr>
          <p:cNvPr id="49197" name="Group 45"/>
          <p:cNvGraphicFramePr>
            <a:graphicFrameLocks noGrp="1"/>
          </p:cNvGraphicFramePr>
          <p:nvPr>
            <p:ph idx="1"/>
          </p:nvPr>
        </p:nvGraphicFramePr>
        <p:xfrm>
          <a:off x="0" y="1557338"/>
          <a:ext cx="6659563" cy="4363720"/>
        </p:xfrm>
        <a:graphic>
          <a:graphicData uri="http://schemas.openxmlformats.org/drawingml/2006/table">
            <a:tbl>
              <a:tblPr/>
              <a:tblGrid>
                <a:gridCol w="2644775"/>
                <a:gridCol w="1770063"/>
                <a:gridCol w="2244725"/>
              </a:tblGrid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processo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Método usado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exemplo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Filtração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Uso de funil com filtro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Tratamento de água,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Decantação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Deposição de uma substância mais pesada no fundo de uma mistura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Tratamento de água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1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Centrifugação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Uso de centrífuga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Exame de sangue, centrifugar roupas nas máquinas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9194" name="Picture 42" descr="separacao - decantaçã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2060575"/>
            <a:ext cx="2339975" cy="3600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/>
              <a:t>Tabela 3- Mistura heterogênea </a:t>
            </a:r>
            <a:br>
              <a:rPr lang="pt-BR" sz="3200"/>
            </a:br>
            <a:r>
              <a:rPr lang="pt-BR" sz="3200"/>
              <a:t>de sólido e gás</a:t>
            </a:r>
          </a:p>
        </p:txBody>
      </p:sp>
      <p:graphicFrame>
        <p:nvGraphicFramePr>
          <p:cNvPr id="51233" name="Group 3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46551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Processo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Método usado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exemplo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Filtração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Partículas sólidas e ar passam por filtro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Chaminé das fábricas, aspirador de pó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3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Câmara de poeira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Caixa com várias passagens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Indústrias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Decantação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Partículas de sólidos no ar que decantam (descem)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Poeira do 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/>
              <a:t>Tabela 4 – mistura homogênea </a:t>
            </a:r>
            <a:br>
              <a:rPr lang="pt-BR" sz="3200"/>
            </a:br>
            <a:r>
              <a:rPr lang="pt-BR" sz="3200"/>
              <a:t>de sólido e líquido</a:t>
            </a:r>
          </a:p>
        </p:txBody>
      </p:sp>
      <p:graphicFrame>
        <p:nvGraphicFramePr>
          <p:cNvPr id="53274" name="Group 2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6346825" cy="3989389"/>
        </p:xfrm>
        <a:graphic>
          <a:graphicData uri="http://schemas.openxmlformats.org/drawingml/2006/table">
            <a:tbl>
              <a:tblPr/>
              <a:tblGrid>
                <a:gridCol w="2116138"/>
                <a:gridCol w="2114550"/>
                <a:gridCol w="2116137"/>
              </a:tblGrid>
              <a:tr h="1319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Processo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Método usado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Exemplo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0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Evaporação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Evapora o solvente (água), permanece o soluto (sólido)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salinas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9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Destilação simples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Evaporação e condensação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Fazer cachaça, separar sal de água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3275" name="Picture 27" descr="-destilação simples -cachaç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3068638"/>
            <a:ext cx="2627312" cy="3789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/>
              <a:t>Tabela 5 – Mistura homogênea </a:t>
            </a:r>
            <a:br>
              <a:rPr lang="pt-BR" sz="3600"/>
            </a:br>
            <a:r>
              <a:rPr lang="pt-BR" sz="3600"/>
              <a:t>de líquidos</a:t>
            </a:r>
          </a:p>
        </p:txBody>
      </p:sp>
      <p:graphicFrame>
        <p:nvGraphicFramePr>
          <p:cNvPr id="55331" name="Group 3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686800" cy="2044701"/>
        </p:xfrm>
        <a:graphic>
          <a:graphicData uri="http://schemas.openxmlformats.org/drawingml/2006/table">
            <a:tbl>
              <a:tblPr/>
              <a:tblGrid>
                <a:gridCol w="1738313"/>
                <a:gridCol w="3600450"/>
                <a:gridCol w="3348037"/>
              </a:tblGrid>
              <a:tr h="890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Processo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Método usado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Exemplo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4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Destilação fracionada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Separar líquidos de diferentes pontos de ebulição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Separar os componentes do petróleo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Retirar o álcool de um vinho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5333" name="Picture 37" descr="destilação petroleo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775" y="3716338"/>
            <a:ext cx="4319588" cy="31416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r>
              <a:rPr lang="pt-BR" sz="3200"/>
              <a:t>Torre de destilação fracionada </a:t>
            </a:r>
            <a:br>
              <a:rPr lang="pt-BR" sz="3200"/>
            </a:br>
            <a:r>
              <a:rPr lang="pt-BR" sz="3200"/>
              <a:t>de petróleo e seus produtos</a:t>
            </a:r>
          </a:p>
        </p:txBody>
      </p:sp>
      <p:pic>
        <p:nvPicPr>
          <p:cNvPr id="57348" name="Picture 4" descr="destilação do petroleo -refino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16013" y="1196975"/>
            <a:ext cx="7416800" cy="5661025"/>
          </a:xfrm>
          <a:noFill/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/>
              <a:t>Tabela 6 – Mistura homogênea </a:t>
            </a:r>
            <a:br>
              <a:rPr lang="pt-BR" sz="3600"/>
            </a:br>
            <a:r>
              <a:rPr lang="pt-BR" sz="3600"/>
              <a:t>de líquidos</a:t>
            </a:r>
          </a:p>
        </p:txBody>
      </p:sp>
      <p:graphicFrame>
        <p:nvGraphicFramePr>
          <p:cNvPr id="58413" name="Group 45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507413" cy="3989642"/>
        </p:xfrm>
        <a:graphic>
          <a:graphicData uri="http://schemas.openxmlformats.org/drawingml/2006/table">
            <a:tbl>
              <a:tblPr/>
              <a:tblGrid>
                <a:gridCol w="2098675"/>
                <a:gridCol w="3024188"/>
                <a:gridCol w="3384550"/>
              </a:tblGrid>
              <a:tr h="1252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Processo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Método usado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Exemplo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5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Fusão fracionada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Separar sólidos de diferentes pontos de ebulição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Separar metais de uma liga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(latão=cobre e zinco), bronze(cobre e estanho)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/>
              <a:t>Tabela 7 – Mistura homogênea </a:t>
            </a:r>
            <a:br>
              <a:rPr lang="pt-BR" sz="4000"/>
            </a:br>
            <a:r>
              <a:rPr lang="pt-BR" sz="4000"/>
              <a:t>de gases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686800" cy="3759835"/>
        </p:xfrm>
        <a:graphic>
          <a:graphicData uri="http://schemas.openxmlformats.org/drawingml/2006/table">
            <a:tbl>
              <a:tblPr/>
              <a:tblGrid>
                <a:gridCol w="2368550"/>
                <a:gridCol w="2825750"/>
                <a:gridCol w="3492500"/>
              </a:tblGrid>
              <a:tr h="1108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Processo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Método usado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Exemplo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5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Liquefação  e destilação fracionada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Separar substâncias de diferentes temperaturas de liquefação (gás→líquido)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Separar os componentes do ar atmosférico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Órbita">
  <a:themeElements>
    <a:clrScheme name="Órbita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Órb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Órbita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Órbita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Órbita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67</TotalTime>
  <Words>347</Words>
  <Application>Microsoft Office PowerPoint</Application>
  <PresentationFormat>Apresentação na tela (4:3)</PresentationFormat>
  <Paragraphs>86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Wingdings</vt:lpstr>
      <vt:lpstr>Órbita</vt:lpstr>
      <vt:lpstr>Separação de misturas</vt:lpstr>
      <vt:lpstr>Tabela 1 – Mistura heterogênea de líquidos</vt:lpstr>
      <vt:lpstr>Tabela 2-  Mistura heterogênea de sólido e líquido</vt:lpstr>
      <vt:lpstr>Tabela 3- Mistura heterogênea  de sólido e gás</vt:lpstr>
      <vt:lpstr>Tabela 4 – mistura homogênea  de sólido e líquido</vt:lpstr>
      <vt:lpstr>Tabela 5 – Mistura homogênea  de líquidos</vt:lpstr>
      <vt:lpstr>Torre de destilação fracionada  de petróleo e seus produtos</vt:lpstr>
      <vt:lpstr>Tabela 6 – Mistura homogênea  de líquidos</vt:lpstr>
      <vt:lpstr>Tabela 7 – Mistura homogênea  de gases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Separação de misturas</dc:title>
  <dc:creator>Jaqueline</dc:creator>
  <cp:lastModifiedBy>Carlos</cp:lastModifiedBy>
  <cp:revision>3</cp:revision>
  <dcterms:created xsi:type="dcterms:W3CDTF">2007-07-29T11:18:13Z</dcterms:created>
  <dcterms:modified xsi:type="dcterms:W3CDTF">2011-03-25T02:21:46Z</dcterms:modified>
</cp:coreProperties>
</file>